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77" r:id="rId4"/>
    <p:sldId id="278" r:id="rId5"/>
    <p:sldId id="258" r:id="rId6"/>
    <p:sldId id="259" r:id="rId7"/>
    <p:sldId id="280" r:id="rId8"/>
    <p:sldId id="260" r:id="rId9"/>
    <p:sldId id="279" r:id="rId10"/>
    <p:sldId id="281" r:id="rId11"/>
    <p:sldId id="282" r:id="rId12"/>
    <p:sldId id="261" r:id="rId13"/>
    <p:sldId id="283" r:id="rId14"/>
    <p:sldId id="284" r:id="rId15"/>
    <p:sldId id="285" r:id="rId16"/>
    <p:sldId id="286" r:id="rId17"/>
    <p:sldId id="287" r:id="rId18"/>
    <p:sldId id="262" r:id="rId19"/>
    <p:sldId id="276" r:id="rId20"/>
    <p:sldId id="269" r:id="rId21"/>
    <p:sldId id="288" r:id="rId22"/>
    <p:sldId id="275" r:id="rId23"/>
    <p:sldId id="28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6/8/2021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4 </a:t>
            </a:r>
            <a: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51560" y="4541520"/>
            <a:ext cx="7891272" cy="1069848"/>
          </a:xfrm>
        </p:spPr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資訊</a:t>
            </a:r>
            <a:r>
              <a:rPr lang="en-US" altLang="zh-TW" dirty="0" smtClean="0">
                <a:latin typeface="+mj-ea"/>
                <a:ea typeface="+mj-ea"/>
              </a:rPr>
              <a:t>112 </a:t>
            </a:r>
          </a:p>
          <a:p>
            <a:r>
              <a:rPr lang="en-US" dirty="0" smtClean="0">
                <a:latin typeface="+mj-ea"/>
                <a:ea typeface="+mj-ea"/>
              </a:rPr>
              <a:t>E94086107 </a:t>
            </a:r>
            <a:r>
              <a:rPr lang="zh-TW" altLang="en-US" dirty="0" smtClean="0">
                <a:latin typeface="+mj-ea"/>
                <a:ea typeface="+mj-ea"/>
              </a:rPr>
              <a:t>張娟鳴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79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713" y="365137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2647" y="1537855"/>
            <a:ext cx="478231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第三種：使用</a:t>
            </a:r>
            <a:r>
              <a:rPr lang="en-US" altLang="zh-TW" dirty="0" smtClean="0">
                <a:latin typeface="+mj-ea"/>
                <a:ea typeface="+mj-ea"/>
              </a:rPr>
              <a:t>Q-table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  <a:r>
              <a:rPr lang="zh-TW" altLang="en-US" dirty="0" smtClean="0">
                <a:latin typeface="+mj-ea"/>
                <a:ea typeface="+mj-ea"/>
              </a:rPr>
              <a:t>是簡單的０和１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從</a:t>
            </a:r>
            <a:r>
              <a:rPr lang="en-US" altLang="zh-TW" dirty="0" err="1" smtClean="0">
                <a:latin typeface="+mj-ea"/>
                <a:ea typeface="+mj-ea"/>
              </a:rPr>
              <a:t>choose_action</a:t>
            </a:r>
            <a:r>
              <a:rPr lang="zh-TW" altLang="en-US" dirty="0" smtClean="0">
                <a:latin typeface="+mj-ea"/>
                <a:ea typeface="+mj-ea"/>
              </a:rPr>
              <a:t>可以方現想得到</a:t>
            </a:r>
            <a:r>
              <a:rPr lang="en-US" altLang="zh-TW" dirty="0" err="1" smtClean="0">
                <a:latin typeface="+mj-ea"/>
                <a:ea typeface="+mj-ea"/>
              </a:rPr>
              <a:t>actio</a:t>
            </a:r>
            <a:r>
              <a:rPr lang="zh-TW" altLang="en-US" dirty="0" smtClean="0">
                <a:latin typeface="+mj-ea"/>
                <a:ea typeface="+mj-ea"/>
              </a:rPr>
              <a:t>需要有</a:t>
            </a:r>
            <a:r>
              <a:rPr lang="en-US" altLang="zh-TW" dirty="0" smtClean="0">
                <a:latin typeface="+mj-ea"/>
                <a:ea typeface="+mj-ea"/>
              </a:rPr>
              <a:t>Q-table</a:t>
            </a:r>
            <a:r>
              <a:rPr lang="zh-TW" altLang="en-US" dirty="0" smtClean="0">
                <a:latin typeface="+mj-ea"/>
                <a:ea typeface="+mj-ea"/>
              </a:rPr>
              <a:t>和</a:t>
            </a:r>
            <a:r>
              <a:rPr lang="en-US" altLang="zh-TW" dirty="0" smtClean="0">
                <a:latin typeface="+mj-ea"/>
                <a:ea typeface="+mj-ea"/>
              </a:rPr>
              <a:t>state</a:t>
            </a: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而</a:t>
            </a:r>
            <a:r>
              <a:rPr lang="en-US" altLang="zh-TW" dirty="0" smtClean="0">
                <a:latin typeface="+mj-ea"/>
                <a:ea typeface="+mj-ea"/>
              </a:rPr>
              <a:t>state</a:t>
            </a:r>
            <a:r>
              <a:rPr lang="zh-TW" altLang="en-US" dirty="0" smtClean="0">
                <a:latin typeface="+mj-ea"/>
                <a:ea typeface="+mj-ea"/>
              </a:rPr>
              <a:t>裡面又有</a:t>
            </a:r>
            <a:r>
              <a:rPr lang="en-US" altLang="zh-TW" dirty="0" smtClean="0">
                <a:latin typeface="+mj-ea"/>
                <a:ea typeface="+mj-ea"/>
              </a:rPr>
              <a:t>Observation</a:t>
            </a:r>
            <a:r>
              <a:rPr lang="zh-TW" altLang="en-US" dirty="0" smtClean="0">
                <a:latin typeface="+mj-ea"/>
                <a:ea typeface="+mj-ea"/>
              </a:rPr>
              <a:t>，也就是說環境構成的特徵會形成</a:t>
            </a:r>
            <a:r>
              <a:rPr lang="en-US" altLang="zh-TW" dirty="0" smtClean="0">
                <a:latin typeface="+mj-ea"/>
                <a:ea typeface="+mj-ea"/>
              </a:rPr>
              <a:t>state</a:t>
            </a:r>
            <a:endParaRPr lang="en-US" altLang="zh-TW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且</a:t>
            </a:r>
            <a:r>
              <a:rPr lang="en-US" altLang="zh-TW" dirty="0" smtClean="0">
                <a:latin typeface="+mj-ea"/>
                <a:ea typeface="+mj-ea"/>
              </a:rPr>
              <a:t>state</a:t>
            </a:r>
            <a:r>
              <a:rPr lang="zh-TW" altLang="en-US" dirty="0" smtClean="0">
                <a:latin typeface="+mj-ea"/>
                <a:ea typeface="+mj-ea"/>
              </a:rPr>
              <a:t>會被記錄起來，且</a:t>
            </a:r>
            <a:r>
              <a:rPr lang="en-US" altLang="zh-TW" dirty="0" smtClean="0">
                <a:latin typeface="+mj-ea"/>
                <a:ea typeface="+mj-ea"/>
              </a:rPr>
              <a:t>main </a:t>
            </a:r>
            <a:r>
              <a:rPr lang="zh-TW" altLang="en-US" dirty="0" smtClean="0">
                <a:latin typeface="+mj-ea"/>
                <a:ea typeface="+mj-ea"/>
              </a:rPr>
              <a:t>裡面也有做</a:t>
            </a:r>
            <a:r>
              <a:rPr lang="en-US" altLang="zh-TW" dirty="0" smtClean="0">
                <a:latin typeface="+mj-ea"/>
                <a:ea typeface="+mj-ea"/>
              </a:rPr>
              <a:t>Q-table</a:t>
            </a:r>
            <a:r>
              <a:rPr lang="zh-TW" altLang="en-US" dirty="0" smtClean="0">
                <a:latin typeface="+mj-ea"/>
                <a:ea typeface="+mj-ea"/>
              </a:rPr>
              <a:t>的處理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但是分數會有上限（因為有</a:t>
            </a:r>
            <a:r>
              <a:rPr lang="en-US" altLang="zh-TW" dirty="0">
                <a:latin typeface="+mj-ea"/>
                <a:ea typeface="+mj-ea"/>
              </a:rPr>
              <a:t>table</a:t>
            </a:r>
            <a:r>
              <a:rPr lang="zh-TW" altLang="en-US" dirty="0">
                <a:latin typeface="+mj-ea"/>
                <a:ea typeface="+mj-ea"/>
              </a:rPr>
              <a:t>有大小限制</a:t>
            </a:r>
            <a:r>
              <a:rPr lang="zh-TW" altLang="en-US" dirty="0" smtClean="0">
                <a:latin typeface="+mj-ea"/>
                <a:ea typeface="+mj-ea"/>
              </a:rPr>
              <a:t>）</a:t>
            </a:r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2" r="50867" b="26858"/>
          <a:stretch/>
        </p:blipFill>
        <p:spPr>
          <a:xfrm>
            <a:off x="6375862" y="224443"/>
            <a:ext cx="5515495" cy="3169151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8" r="44794" b="27713"/>
          <a:stretch/>
        </p:blipFill>
        <p:spPr>
          <a:xfrm>
            <a:off x="6375862" y="3534288"/>
            <a:ext cx="5552902" cy="31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3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713" y="365137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2647" y="1537855"/>
            <a:ext cx="4782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第四種：使用</a:t>
            </a:r>
            <a:r>
              <a:rPr lang="en-US" altLang="zh-TW" dirty="0" smtClean="0">
                <a:latin typeface="+mj-ea"/>
                <a:ea typeface="+mj-ea"/>
              </a:rPr>
              <a:t>Deep Q-learning</a:t>
            </a: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和其他三種完全不同的在於他會按照柱子傾斜的角度給予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  <a:r>
              <a:rPr lang="zh-TW" altLang="en-US" dirty="0" smtClean="0">
                <a:latin typeface="+mj-ea"/>
                <a:ea typeface="+mj-ea"/>
              </a:rPr>
              <a:t>，傾斜越大分數越低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但這有時候會造成明明停留</a:t>
            </a:r>
            <a:r>
              <a:rPr lang="zh-TW" altLang="en-US" dirty="0" smtClean="0">
                <a:latin typeface="+mj-ea"/>
                <a:ea typeface="+mj-ea"/>
              </a:rPr>
              <a:t>時間偏長（</a:t>
            </a:r>
            <a:r>
              <a:rPr lang="zh-TW" altLang="en-US" dirty="0">
                <a:latin typeface="+mj-ea"/>
                <a:ea typeface="+mj-ea"/>
              </a:rPr>
              <a:t>我們想要的），但</a:t>
            </a:r>
            <a:r>
              <a:rPr lang="en-US" altLang="zh-TW" dirty="0">
                <a:latin typeface="+mj-ea"/>
                <a:ea typeface="+mj-ea"/>
              </a:rPr>
              <a:t>reward</a:t>
            </a:r>
            <a:r>
              <a:rPr lang="zh-TW" altLang="en-US" dirty="0">
                <a:latin typeface="+mj-ea"/>
                <a:ea typeface="+mj-ea"/>
              </a:rPr>
              <a:t>卻不一定那麼大的</a:t>
            </a:r>
            <a:r>
              <a:rPr lang="zh-TW" altLang="en-US" dirty="0" smtClean="0">
                <a:latin typeface="+mj-ea"/>
                <a:ea typeface="+mj-ea"/>
              </a:rPr>
              <a:t>問題</a:t>
            </a:r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62962" r="24113" b="16519"/>
          <a:stretch/>
        </p:blipFill>
        <p:spPr>
          <a:xfrm>
            <a:off x="612647" y="4588626"/>
            <a:ext cx="7465152" cy="1305097"/>
          </a:xfrm>
        </p:spPr>
      </p:pic>
      <p:sp>
        <p:nvSpPr>
          <p:cNvPr id="7" name="文字方塊 6"/>
          <p:cNvSpPr txBox="1"/>
          <p:nvPr/>
        </p:nvSpPr>
        <p:spPr>
          <a:xfrm>
            <a:off x="612647" y="4095567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reward</a:t>
            </a:r>
            <a:r>
              <a:rPr lang="zh-TW" altLang="en-US" dirty="0" smtClean="0"/>
              <a:t>設定的部分</a:t>
            </a:r>
            <a:r>
              <a:rPr lang="zh-TW" altLang="en-US" dirty="0"/>
              <a:t>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0100" y="1657350"/>
            <a:ext cx="4714875" cy="7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第一種</a:t>
            </a:r>
            <a:r>
              <a:rPr lang="zh-TW" altLang="en-US" dirty="0" smtClean="0">
                <a:latin typeface="+mj-ea"/>
                <a:ea typeface="+mj-ea"/>
              </a:rPr>
              <a:t>：分數大約落在１０～４０之間，並沒有因為時間越往後分數就增加</a:t>
            </a:r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06" b="38197"/>
          <a:stretch/>
        </p:blipFill>
        <p:spPr>
          <a:xfrm>
            <a:off x="800100" y="3178055"/>
            <a:ext cx="7214658" cy="32960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" t="41078" r="61148" b="7145"/>
          <a:stretch/>
        </p:blipFill>
        <p:spPr>
          <a:xfrm>
            <a:off x="8014758" y="248588"/>
            <a:ext cx="3860801" cy="292946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613401" y="31780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第一種遊戲後期分數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8286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0100" y="1457199"/>
            <a:ext cx="6116089" cy="172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第二種：分數大約落在２５～６０之間，比第一種好，但也沒有因為時間越往後分數就增加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可以知道加入</a:t>
            </a:r>
            <a:r>
              <a:rPr lang="en-US" altLang="zh-TW" dirty="0" smtClean="0">
                <a:latin typeface="+mj-ea"/>
                <a:ea typeface="+mj-ea"/>
              </a:rPr>
              <a:t>policy(rule)</a:t>
            </a:r>
            <a:r>
              <a:rPr lang="zh-TW" altLang="en-US" dirty="0" smtClean="0">
                <a:latin typeface="+mj-ea"/>
                <a:ea typeface="+mj-ea"/>
              </a:rPr>
              <a:t>是有用的，只是可能這個</a:t>
            </a:r>
            <a:r>
              <a:rPr lang="en-US" altLang="zh-TW" dirty="0" smtClean="0">
                <a:latin typeface="+mj-ea"/>
                <a:ea typeface="+mj-ea"/>
              </a:rPr>
              <a:t>rule</a:t>
            </a:r>
            <a:r>
              <a:rPr lang="zh-TW" altLang="en-US" dirty="0" smtClean="0">
                <a:latin typeface="+mj-ea"/>
                <a:ea typeface="+mj-ea"/>
              </a:rPr>
              <a:t>不夠好，就跟第一個遊戲友人的</a:t>
            </a:r>
            <a:r>
              <a:rPr lang="en-US" altLang="zh-TW" dirty="0" smtClean="0">
                <a:latin typeface="+mj-ea"/>
                <a:ea typeface="+mj-ea"/>
              </a:rPr>
              <a:t>rule</a:t>
            </a:r>
            <a:r>
              <a:rPr lang="zh-TW" altLang="en-US" dirty="0" smtClean="0">
                <a:latin typeface="+mj-ea"/>
                <a:ea typeface="+mj-ea"/>
              </a:rPr>
              <a:t>沒辦法破第四關是相似的道理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latin typeface="+mj-ea"/>
                <a:ea typeface="+mj-ea"/>
              </a:rPr>
              <a:t>沒錯就是我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613401" y="31780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第二種遊戲後期分數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6" b="47475"/>
          <a:stretch/>
        </p:blipFill>
        <p:spPr>
          <a:xfrm>
            <a:off x="800100" y="3537954"/>
            <a:ext cx="7713134" cy="2971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54076" r="59990" b="8191"/>
          <a:stretch/>
        </p:blipFill>
        <p:spPr>
          <a:xfrm>
            <a:off x="7853584" y="816764"/>
            <a:ext cx="4021975" cy="213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5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0100" y="1657350"/>
            <a:ext cx="4714875" cy="153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+mj-ea"/>
                <a:ea typeface="+mj-ea"/>
              </a:rPr>
              <a:t>第三種：分數最高可以到</a:t>
            </a:r>
            <a:r>
              <a:rPr lang="en-US" altLang="zh-TW" sz="2000" dirty="0" smtClean="0">
                <a:latin typeface="+mj-ea"/>
                <a:ea typeface="+mj-ea"/>
              </a:rPr>
              <a:t>200</a:t>
            </a:r>
            <a:r>
              <a:rPr lang="zh-TW" altLang="en-US" sz="2000" dirty="0" smtClean="0">
                <a:latin typeface="+mj-ea"/>
                <a:ea typeface="+mj-ea"/>
              </a:rPr>
              <a:t>，一開始很低，然後會突然出現幾筆比較高的，之後整體的高分群會越來越高，最後變成</a:t>
            </a:r>
            <a:r>
              <a:rPr lang="en-US" altLang="zh-TW" sz="2000" dirty="0" smtClean="0">
                <a:latin typeface="+mj-ea"/>
                <a:ea typeface="+mj-ea"/>
              </a:rPr>
              <a:t>200</a:t>
            </a:r>
            <a:r>
              <a:rPr lang="zh-TW" altLang="en-US" sz="2000" dirty="0" smtClean="0">
                <a:latin typeface="+mj-ea"/>
                <a:ea typeface="+mj-ea"/>
              </a:rPr>
              <a:t>，</a:t>
            </a:r>
            <a:r>
              <a:rPr lang="en-US" altLang="zh-TW" sz="2000" dirty="0" smtClean="0">
                <a:latin typeface="+mj-ea"/>
                <a:ea typeface="+mj-ea"/>
              </a:rPr>
              <a:t>200</a:t>
            </a:r>
            <a:r>
              <a:rPr lang="zh-TW" altLang="en-US" sz="2000" dirty="0" smtClean="0">
                <a:latin typeface="+mj-ea"/>
                <a:ea typeface="+mj-ea"/>
              </a:rPr>
              <a:t>之後沒有再上升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00100" y="5750247"/>
            <a:ext cx="3911041" cy="72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第三種遊戲初期分數，情況和第一種差不了多少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1710" b="63187"/>
          <a:stretch/>
        </p:blipFill>
        <p:spPr>
          <a:xfrm>
            <a:off x="800100" y="3438615"/>
            <a:ext cx="3851275" cy="2082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8" r="60301" b="31464"/>
          <a:stretch/>
        </p:blipFill>
        <p:spPr>
          <a:xfrm>
            <a:off x="5750856" y="2602821"/>
            <a:ext cx="3993092" cy="336973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750856" y="1437217"/>
            <a:ext cx="3918077" cy="10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第三種中間：會突然出現幾筆很高的，像是 </a:t>
            </a:r>
            <a:r>
              <a:rPr lang="en-US" altLang="zh-TW" dirty="0" smtClean="0">
                <a:latin typeface="+mj-ea"/>
                <a:ea typeface="+mj-ea"/>
              </a:rPr>
              <a:t>78,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108,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119</a:t>
            </a:r>
            <a:r>
              <a:rPr lang="zh-TW" altLang="en-US" dirty="0" smtClean="0">
                <a:latin typeface="+mj-ea"/>
                <a:ea typeface="+mj-ea"/>
              </a:rPr>
              <a:t>，但整體來說仍然偏低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3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" t="59258" r="57828" b="5126"/>
          <a:stretch/>
        </p:blipFill>
        <p:spPr>
          <a:xfrm>
            <a:off x="1069848" y="1507758"/>
            <a:ext cx="4258733" cy="201506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01" r="60354" b="4976"/>
          <a:stretch/>
        </p:blipFill>
        <p:spPr>
          <a:xfrm>
            <a:off x="6634692" y="3096458"/>
            <a:ext cx="3987800" cy="303953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069848" y="3716867"/>
            <a:ext cx="4492752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第三種中後</a:t>
            </a:r>
            <a:r>
              <a:rPr lang="zh-TW" altLang="en-US" dirty="0" smtClean="0">
                <a:latin typeface="+mj-ea"/>
                <a:ea typeface="+mj-ea"/>
              </a:rPr>
              <a:t>，大部分都滿高的，但會突然出現一群低分群，後來又回歸高分群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判斷應該是在嘗試新路線可以得到的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就跟我們寫題目有時候會想是新方法，中間會失敗，最後可能又會找到好結果，或是回歸原本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754399" y="2658534"/>
            <a:ext cx="286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第三種最後，一直都是</a:t>
            </a:r>
            <a:r>
              <a:rPr lang="en-US" altLang="zh-TW" dirty="0">
                <a:latin typeface="+mj-ea"/>
                <a:ea typeface="+mj-ea"/>
              </a:rPr>
              <a:t>200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7079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r="52394" b="63749"/>
          <a:stretch/>
        </p:blipFill>
        <p:spPr>
          <a:xfrm>
            <a:off x="729086" y="4546598"/>
            <a:ext cx="4788466" cy="187960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5" r="51567" b="5138"/>
          <a:stretch/>
        </p:blipFill>
        <p:spPr>
          <a:xfrm>
            <a:off x="6013066" y="2777065"/>
            <a:ext cx="4871572" cy="3649134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800100" y="1657350"/>
            <a:ext cx="4714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2000" dirty="0" smtClean="0">
                <a:latin typeface="+mj-ea"/>
                <a:ea typeface="+mj-ea"/>
              </a:rPr>
              <a:t>第</a:t>
            </a:r>
            <a:r>
              <a:rPr lang="zh-TW" altLang="en-US" sz="2000" dirty="0">
                <a:latin typeface="+mj-ea"/>
                <a:ea typeface="+mj-ea"/>
              </a:rPr>
              <a:t>四</a:t>
            </a:r>
            <a:r>
              <a:rPr lang="zh-TW" altLang="en-US" sz="2000" dirty="0" smtClean="0">
                <a:latin typeface="+mj-ea"/>
                <a:ea typeface="+mj-ea"/>
              </a:rPr>
              <a:t>種：分數最後會在可以到</a:t>
            </a:r>
            <a:r>
              <a:rPr lang="en-US" altLang="zh-TW" sz="2000" dirty="0" smtClean="0">
                <a:latin typeface="+mj-ea"/>
                <a:ea typeface="+mj-ea"/>
              </a:rPr>
              <a:t>500~1500</a:t>
            </a:r>
            <a:r>
              <a:rPr lang="zh-TW" altLang="en-US" sz="2000" dirty="0" smtClean="0">
                <a:latin typeface="+mj-ea"/>
                <a:ea typeface="+mj-ea"/>
              </a:rPr>
              <a:t>左右浮動，但不時會出現</a:t>
            </a:r>
            <a:r>
              <a:rPr lang="en-US" altLang="zh-TW" sz="2000" dirty="0" smtClean="0">
                <a:latin typeface="+mj-ea"/>
                <a:ea typeface="+mj-ea"/>
              </a:rPr>
              <a:t>2000</a:t>
            </a:r>
            <a:r>
              <a:rPr lang="zh-TW" altLang="en-US" sz="2000" dirty="0" smtClean="0">
                <a:latin typeface="+mj-ea"/>
                <a:ea typeface="+mj-ea"/>
              </a:rPr>
              <a:t>、</a:t>
            </a:r>
            <a:r>
              <a:rPr lang="en-US" altLang="zh-TW" sz="2000" dirty="0" smtClean="0">
                <a:latin typeface="+mj-ea"/>
                <a:ea typeface="+mj-ea"/>
              </a:rPr>
              <a:t>3000</a:t>
            </a:r>
            <a:r>
              <a:rPr lang="zh-TW" altLang="en-US" sz="2000" dirty="0" smtClean="0">
                <a:latin typeface="+mj-ea"/>
                <a:ea typeface="+mj-ea"/>
              </a:rPr>
              <a:t>甚至更高，一開始</a:t>
            </a:r>
            <a:r>
              <a:rPr lang="zh-TW" altLang="en-US" sz="2000" dirty="0">
                <a:latin typeface="+mj-ea"/>
                <a:ea typeface="+mj-ea"/>
              </a:rPr>
              <a:t>一樣</a:t>
            </a:r>
            <a:r>
              <a:rPr lang="zh-TW" altLang="en-US" sz="2000" dirty="0" smtClean="0">
                <a:latin typeface="+mj-ea"/>
                <a:ea typeface="+mj-ea"/>
              </a:rPr>
              <a:t>很低，然後慢慢變高，之後則在高分地方浮動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29086" y="3672798"/>
            <a:ext cx="391104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第四種遊戲初期分數，情況甚至比第一種更糟糕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966561" y="1657350"/>
            <a:ext cx="391807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第四種中間：</a:t>
            </a:r>
            <a:r>
              <a:rPr lang="zh-TW" altLang="en-US" dirty="0">
                <a:latin typeface="+mj-ea"/>
                <a:ea typeface="+mj-ea"/>
              </a:rPr>
              <a:t>從</a:t>
            </a:r>
            <a:r>
              <a:rPr lang="en-US" altLang="zh-TW" dirty="0">
                <a:latin typeface="+mj-ea"/>
                <a:ea typeface="+mj-ea"/>
              </a:rPr>
              <a:t>reward</a:t>
            </a:r>
            <a:r>
              <a:rPr lang="zh-TW" altLang="en-US" dirty="0">
                <a:latin typeface="+mj-ea"/>
                <a:ea typeface="+mj-ea"/>
              </a:rPr>
              <a:t>看會發現他不太算突然變高的，但是變高的速度很快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60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028" r="50414" b="9054"/>
          <a:stretch/>
        </p:blipFill>
        <p:spPr>
          <a:xfrm>
            <a:off x="6367548" y="897775"/>
            <a:ext cx="4987637" cy="520376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0" r="51075" b="61359"/>
          <a:stretch/>
        </p:blipFill>
        <p:spPr>
          <a:xfrm>
            <a:off x="1069848" y="3890356"/>
            <a:ext cx="4921135" cy="221118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177913" y="1657350"/>
            <a:ext cx="4492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第</a:t>
            </a:r>
            <a:r>
              <a:rPr lang="zh-TW" altLang="en-US" dirty="0">
                <a:latin typeface="+mj-ea"/>
                <a:ea typeface="+mj-ea"/>
              </a:rPr>
              <a:t>四</a:t>
            </a:r>
            <a:r>
              <a:rPr lang="zh-TW" altLang="en-US" dirty="0" smtClean="0">
                <a:latin typeface="+mj-ea"/>
                <a:ea typeface="+mj-ea"/>
              </a:rPr>
              <a:t>種</a:t>
            </a:r>
            <a:r>
              <a:rPr lang="zh-TW" altLang="en-US" dirty="0">
                <a:latin typeface="+mj-ea"/>
                <a:ea typeface="+mj-ea"/>
              </a:rPr>
              <a:t>中</a:t>
            </a:r>
            <a:r>
              <a:rPr lang="zh-TW" altLang="en-US" dirty="0" smtClean="0">
                <a:latin typeface="+mj-ea"/>
                <a:ea typeface="+mj-ea"/>
              </a:rPr>
              <a:t>後</a:t>
            </a:r>
            <a:r>
              <a:rPr lang="zh-TW" altLang="en-US" dirty="0">
                <a:latin typeface="+mj-ea"/>
                <a:ea typeface="+mj-ea"/>
              </a:rPr>
              <a:t>和最後</a:t>
            </a:r>
            <a:r>
              <a:rPr lang="zh-TW" altLang="en-US" dirty="0" smtClean="0">
                <a:latin typeface="+mj-ea"/>
                <a:ea typeface="+mj-ea"/>
              </a:rPr>
              <a:t>：下面是中後，最後是左邊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最後和中後比，主要是平均分數又再高了一些，但最主要的是最後居然出現了</a:t>
            </a:r>
            <a:r>
              <a:rPr lang="en-US" altLang="zh-TW" dirty="0" smtClean="0">
                <a:latin typeface="+mj-ea"/>
                <a:ea typeface="+mj-ea"/>
              </a:rPr>
              <a:t>4700</a:t>
            </a:r>
            <a:r>
              <a:rPr lang="zh-TW" altLang="en-US" dirty="0" smtClean="0">
                <a:latin typeface="+mj-ea"/>
                <a:ea typeface="+mj-ea"/>
              </a:rPr>
              <a:t>多分的超高分數</a:t>
            </a:r>
            <a:endParaRPr lang="en-US" altLang="zh-TW" dirty="0" smtClean="0">
              <a:latin typeface="+mj-ea"/>
              <a:ea typeface="+mj-ea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6991004" y="1154119"/>
            <a:ext cx="199505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24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ea"/>
              </a:rPr>
              <a:t>DISCUSSION</a:t>
            </a:r>
            <a:endParaRPr lang="en-US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224001"/>
            <a:ext cx="4149852" cy="3486150"/>
          </a:xfrm>
        </p:spPr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第三種微調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 smtClean="0">
                <a:latin typeface="+mj-ea"/>
                <a:ea typeface="+mj-ea"/>
              </a:rPr>
              <a:t>DQN</a:t>
            </a:r>
            <a:r>
              <a:rPr lang="zh-TW" altLang="en-US" dirty="0" smtClean="0">
                <a:latin typeface="+mj-ea"/>
                <a:ea typeface="+mj-ea"/>
              </a:rPr>
              <a:t>可能的修正方法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5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第三種微調</a:t>
            </a:r>
            <a:endParaRPr lang="en-US" altLang="zh-TW" dirty="0">
              <a:latin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2207375"/>
            <a:ext cx="7966087" cy="32790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+mj-ea"/>
                <a:ea typeface="+mj-ea"/>
              </a:rPr>
              <a:t>在實作第三種的時候，我曾經遇過一些問題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+mj-ea"/>
                <a:ea typeface="+mj-ea"/>
              </a:rPr>
              <a:t>1.</a:t>
            </a:r>
            <a:r>
              <a:rPr lang="zh-TW" altLang="en-US" dirty="0" smtClean="0">
                <a:latin typeface="+mj-ea"/>
                <a:ea typeface="+mj-ea"/>
              </a:rPr>
              <a:t> 沒有辦法在</a:t>
            </a:r>
            <a:r>
              <a:rPr lang="en-US" altLang="zh-TW" dirty="0" smtClean="0">
                <a:latin typeface="+mj-ea"/>
                <a:ea typeface="+mj-ea"/>
              </a:rPr>
              <a:t>200</a:t>
            </a:r>
            <a:r>
              <a:rPr lang="zh-TW" altLang="en-US" dirty="0" smtClean="0">
                <a:latin typeface="+mj-ea"/>
                <a:ea typeface="+mj-ea"/>
              </a:rPr>
              <a:t>個</a:t>
            </a:r>
            <a:r>
              <a:rPr lang="en-US" altLang="zh-TW" dirty="0" err="1" smtClean="0">
                <a:latin typeface="+mj-ea"/>
                <a:ea typeface="+mj-ea"/>
              </a:rPr>
              <a:t>epsoide</a:t>
            </a:r>
            <a:r>
              <a:rPr lang="zh-TW" altLang="en-US" dirty="0" smtClean="0">
                <a:latin typeface="+mj-ea"/>
                <a:ea typeface="+mj-ea"/>
              </a:rPr>
              <a:t>內訓練到</a:t>
            </a:r>
            <a:r>
              <a:rPr lang="en-US" altLang="zh-TW" dirty="0" smtClean="0">
                <a:latin typeface="+mj-ea"/>
                <a:ea typeface="+mj-ea"/>
              </a:rPr>
              <a:t>200 </a:t>
            </a:r>
            <a:r>
              <a:rPr lang="en-US" altLang="zh-TW" dirty="0" err="1" smtClean="0">
                <a:latin typeface="+mj-ea"/>
                <a:ea typeface="+mj-ea"/>
              </a:rPr>
              <a:t>timestep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+mj-ea"/>
                <a:ea typeface="+mj-ea"/>
              </a:rPr>
              <a:t>2.</a:t>
            </a:r>
            <a:r>
              <a:rPr lang="zh-TW" altLang="en-US" dirty="0" smtClean="0">
                <a:latin typeface="+mj-ea"/>
                <a:ea typeface="+mj-ea"/>
              </a:rPr>
              <a:t>不知道有沒有辦法</a:t>
            </a:r>
            <a:r>
              <a:rPr lang="en-US" altLang="zh-TW" dirty="0" err="1" smtClean="0">
                <a:latin typeface="+mj-ea"/>
                <a:ea typeface="+mj-ea"/>
              </a:rPr>
              <a:t>timestep</a:t>
            </a:r>
            <a:r>
              <a:rPr lang="zh-TW" altLang="en-US" dirty="0" smtClean="0">
                <a:latin typeface="+mj-ea"/>
                <a:ea typeface="+mj-ea"/>
              </a:rPr>
              <a:t>高於</a:t>
            </a:r>
            <a:r>
              <a:rPr lang="en-US" altLang="zh-TW" dirty="0" smtClean="0">
                <a:latin typeface="+mj-ea"/>
                <a:ea typeface="+mj-ea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29266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403" y="326690"/>
            <a:ext cx="5397627" cy="89649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7214" y="1223183"/>
            <a:ext cx="8907119" cy="161315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加強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式學習：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強調基於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環境而行動，利用環境給予的獎勵或懲罰給予刺激，取得最大化的效益，是最接近大自然與人類的學習方式。</a:t>
            </a:r>
            <a:endParaRPr lang="en-US" altLang="zh-TW" sz="18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監督式學習、非監督式學習一樣，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屬於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器學習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TW" altLang="en-US" sz="1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種類。</a:t>
            </a:r>
            <a:endParaRPr lang="en-US" altLang="zh-TW" sz="18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0" y="3515726"/>
            <a:ext cx="5886450" cy="241935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76574" y="2518756"/>
            <a:ext cx="5241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監督式學習</a:t>
            </a:r>
            <a:r>
              <a:rPr lang="zh-TW" altLang="en-US" dirty="0" smtClean="0">
                <a:latin typeface="+mj-ea"/>
                <a:ea typeface="+mj-ea"/>
              </a:rPr>
              <a:t>：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給部分 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en-US" altLang="zh-TW" dirty="0" err="1" smtClean="0">
                <a:latin typeface="+mj-ea"/>
                <a:ea typeface="+mj-ea"/>
              </a:rPr>
              <a:t>x,g</a:t>
            </a:r>
            <a:r>
              <a:rPr lang="en-US" altLang="zh-TW" dirty="0" smtClean="0">
                <a:latin typeface="+mj-ea"/>
                <a:ea typeface="+mj-ea"/>
              </a:rPr>
              <a:t>(x))</a:t>
            </a:r>
            <a:r>
              <a:rPr lang="zh-TW" altLang="en-US" dirty="0" smtClean="0">
                <a:latin typeface="+mj-ea"/>
                <a:ea typeface="+mj-ea"/>
              </a:rPr>
              <a:t>，找出整條 </a:t>
            </a:r>
            <a:r>
              <a:rPr lang="en-US" altLang="zh-TW" dirty="0" smtClean="0">
                <a:latin typeface="+mj-ea"/>
                <a:ea typeface="+mj-ea"/>
              </a:rPr>
              <a:t>g(x)</a:t>
            </a:r>
            <a:r>
              <a:rPr lang="zh-TW" altLang="en-US" dirty="0" smtClean="0">
                <a:latin typeface="+mj-ea"/>
                <a:ea typeface="+mj-ea"/>
              </a:rPr>
              <a:t>，其中，</a:t>
            </a:r>
            <a:r>
              <a:rPr lang="en-US" altLang="zh-TW" dirty="0" smtClean="0">
                <a:latin typeface="+mj-ea"/>
                <a:ea typeface="+mj-ea"/>
              </a:rPr>
              <a:t>x</a:t>
            </a:r>
            <a:r>
              <a:rPr lang="zh-TW" altLang="en-US" dirty="0" smtClean="0">
                <a:latin typeface="+mj-ea"/>
                <a:ea typeface="+mj-ea"/>
              </a:rPr>
              <a:t>的部分需經由我們處理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可以做分類或是迴</a:t>
            </a:r>
            <a:r>
              <a:rPr lang="zh-TW" altLang="en-US" dirty="0" smtClean="0">
                <a:latin typeface="+mj-ea"/>
                <a:ea typeface="+mj-ea"/>
              </a:rPr>
              <a:t>歸分析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本學期課堂常</a:t>
            </a:r>
            <a:r>
              <a:rPr lang="zh-TW" altLang="en-US" dirty="0">
                <a:latin typeface="+mj-ea"/>
                <a:ea typeface="+mj-ea"/>
              </a:rPr>
              <a:t>被</a:t>
            </a:r>
            <a:r>
              <a:rPr lang="zh-TW" altLang="en-US" dirty="0" smtClean="0">
                <a:latin typeface="+mj-ea"/>
                <a:ea typeface="+mj-ea"/>
              </a:rPr>
              <a:t>使用的</a:t>
            </a:r>
            <a:r>
              <a:rPr lang="en-US" altLang="zh-TW" dirty="0" smtClean="0">
                <a:latin typeface="+mj-ea"/>
                <a:ea typeface="+mj-ea"/>
              </a:rPr>
              <a:t>KNN, Random forest, SVM……</a:t>
            </a:r>
            <a:r>
              <a:rPr lang="zh-TW" altLang="en-US" dirty="0" smtClean="0">
                <a:latin typeface="+mj-ea"/>
                <a:ea typeface="+mj-ea"/>
              </a:rPr>
              <a:t>等都是屬於這一類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我們要自己想哪些東西可能會影響結果，並把他標記</a:t>
            </a:r>
            <a:r>
              <a:rPr lang="zh-TW" altLang="en-US" dirty="0" smtClean="0">
                <a:latin typeface="+mj-ea"/>
                <a:ea typeface="+mj-ea"/>
              </a:rPr>
              <a:t>起來</a:t>
            </a:r>
            <a:r>
              <a:rPr lang="zh-TW" altLang="en-US" dirty="0">
                <a:latin typeface="+mj-ea"/>
                <a:ea typeface="+mj-ea"/>
              </a:rPr>
              <a:t>，需要</a:t>
            </a:r>
            <a:r>
              <a:rPr lang="zh-TW" altLang="en-US" dirty="0" smtClean="0">
                <a:latin typeface="+mj-ea"/>
                <a:ea typeface="+mj-ea"/>
              </a:rPr>
              <a:t>資料辨識處理</a:t>
            </a:r>
            <a:r>
              <a:rPr lang="zh-TW" altLang="en-US" dirty="0">
                <a:latin typeface="+mj-ea"/>
                <a:ea typeface="+mj-ea"/>
              </a:rPr>
              <a:t>的能力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若是正確標記輸入，準確率高，但無法適應複雜的變化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234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23" y="179832"/>
            <a:ext cx="10058400" cy="1609344"/>
          </a:xfrm>
        </p:spPr>
        <p:txBody>
          <a:bodyPr/>
          <a:lstStyle/>
          <a:p>
            <a:r>
              <a:rPr lang="zh-TW" altLang="en-US" dirty="0" smtClean="0"/>
              <a:t>第三種微調</a:t>
            </a:r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55523" y="1612041"/>
            <a:ext cx="862954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pc="150" dirty="0" smtClean="0">
                <a:latin typeface="+mj-ea"/>
                <a:ea typeface="+mj-ea"/>
              </a:rPr>
              <a:t>1.</a:t>
            </a:r>
            <a:r>
              <a:rPr lang="zh-TW" altLang="en-US" spc="150" dirty="0" smtClean="0">
                <a:latin typeface="+mj-ea"/>
                <a:ea typeface="+mj-ea"/>
              </a:rPr>
              <a:t>第一個問題奇怪的是我並不是每次都遇到，只有偶爾</a:t>
            </a:r>
            <a:endParaRPr lang="en-US" altLang="zh-TW" spc="150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spc="150" dirty="0" smtClean="0">
                <a:latin typeface="+mj-ea"/>
                <a:ea typeface="+mj-ea"/>
              </a:rPr>
              <a:t>　但我後來把可以做的</a:t>
            </a:r>
            <a:r>
              <a:rPr lang="en-US" altLang="zh-TW" spc="150" dirty="0" err="1" smtClean="0">
                <a:latin typeface="+mj-ea"/>
                <a:ea typeface="+mj-ea"/>
              </a:rPr>
              <a:t>epsoide</a:t>
            </a:r>
            <a:r>
              <a:rPr lang="zh-TW" altLang="en-US" spc="150" dirty="0" smtClean="0">
                <a:latin typeface="+mj-ea"/>
                <a:ea typeface="+mj-ea"/>
              </a:rPr>
              <a:t>數增加，確定他</a:t>
            </a:r>
            <a:r>
              <a:rPr lang="en-US" altLang="zh-TW" spc="150" dirty="0" err="1" smtClean="0">
                <a:latin typeface="+mj-ea"/>
                <a:ea typeface="+mj-ea"/>
              </a:rPr>
              <a:t>timestep</a:t>
            </a:r>
            <a:r>
              <a:rPr lang="zh-TW" altLang="en-US" spc="150" dirty="0" smtClean="0">
                <a:latin typeface="+mj-ea"/>
                <a:ea typeface="+mj-ea"/>
              </a:rPr>
              <a:t>可以到</a:t>
            </a:r>
            <a:r>
              <a:rPr lang="en-US" altLang="zh-TW" spc="150" dirty="0" smtClean="0">
                <a:latin typeface="+mj-ea"/>
                <a:ea typeface="+mj-ea"/>
              </a:rPr>
              <a:t>200</a:t>
            </a:r>
          </a:p>
          <a:p>
            <a:pPr>
              <a:lnSpc>
                <a:spcPct val="120000"/>
              </a:lnSpc>
            </a:pPr>
            <a:r>
              <a:rPr lang="en-US" altLang="zh-TW" spc="150" dirty="0">
                <a:latin typeface="+mj-ea"/>
                <a:ea typeface="+mj-ea"/>
              </a:rPr>
              <a:t>2</a:t>
            </a:r>
            <a:r>
              <a:rPr lang="en-US" altLang="zh-TW" spc="150" dirty="0" smtClean="0">
                <a:latin typeface="+mj-ea"/>
                <a:ea typeface="+mj-ea"/>
              </a:rPr>
              <a:t>.</a:t>
            </a:r>
            <a:r>
              <a:rPr lang="zh-TW" altLang="en-US" spc="150" dirty="0" smtClean="0">
                <a:latin typeface="+mj-ea"/>
                <a:ea typeface="+mj-ea"/>
              </a:rPr>
              <a:t>同時</a:t>
            </a:r>
            <a:r>
              <a:rPr lang="zh-TW" altLang="en-US" spc="150" dirty="0">
                <a:latin typeface="+mj-ea"/>
                <a:ea typeface="+mj-ea"/>
              </a:rPr>
              <a:t>，</a:t>
            </a:r>
            <a:r>
              <a:rPr lang="zh-TW" altLang="en-US" spc="150" dirty="0" smtClean="0">
                <a:latin typeface="+mj-ea"/>
                <a:ea typeface="+mj-ea"/>
              </a:rPr>
              <a:t>因為</a:t>
            </a:r>
            <a:r>
              <a:rPr lang="zh-TW" altLang="en-US" spc="150" dirty="0">
                <a:latin typeface="+mj-ea"/>
                <a:ea typeface="+mj-ea"/>
              </a:rPr>
              <a:t>範例程式是最大</a:t>
            </a:r>
            <a:r>
              <a:rPr lang="en-US" altLang="zh-TW" spc="150" dirty="0" err="1">
                <a:latin typeface="+mj-ea"/>
                <a:ea typeface="+mj-ea"/>
              </a:rPr>
              <a:t>timestep</a:t>
            </a:r>
            <a:r>
              <a:rPr lang="zh-TW" altLang="en-US" spc="150" dirty="0">
                <a:latin typeface="+mj-ea"/>
                <a:ea typeface="+mj-ea"/>
              </a:rPr>
              <a:t>是</a:t>
            </a:r>
            <a:r>
              <a:rPr lang="en-US" altLang="zh-TW" spc="150" dirty="0">
                <a:latin typeface="+mj-ea"/>
                <a:ea typeface="+mj-ea"/>
              </a:rPr>
              <a:t>250</a:t>
            </a:r>
            <a:r>
              <a:rPr lang="zh-TW" altLang="en-US" spc="150" dirty="0">
                <a:latin typeface="+mj-ea"/>
                <a:ea typeface="+mj-ea"/>
              </a:rPr>
              <a:t>，但跑出來都只有到</a:t>
            </a:r>
            <a:r>
              <a:rPr lang="en-US" altLang="zh-TW" spc="150" dirty="0" smtClean="0">
                <a:latin typeface="+mj-ea"/>
                <a:ea typeface="+mj-ea"/>
              </a:rPr>
              <a:t>200</a:t>
            </a:r>
            <a:r>
              <a:rPr lang="zh-TW" altLang="en-US" spc="150" dirty="0" smtClean="0">
                <a:latin typeface="+mj-ea"/>
                <a:ea typeface="+mj-ea"/>
              </a:rPr>
              <a:t>，於是　我嘗試把最大</a:t>
            </a:r>
            <a:r>
              <a:rPr lang="en-US" altLang="zh-TW" spc="150" dirty="0" err="1" smtClean="0">
                <a:latin typeface="+mj-ea"/>
                <a:ea typeface="+mj-ea"/>
              </a:rPr>
              <a:t>timestep</a:t>
            </a:r>
            <a:r>
              <a:rPr lang="zh-TW" altLang="en-US" spc="150" dirty="0" smtClean="0">
                <a:latin typeface="+mj-ea"/>
                <a:ea typeface="+mj-ea"/>
              </a:rPr>
              <a:t>減少至</a:t>
            </a:r>
            <a:r>
              <a:rPr lang="en-US" altLang="zh-TW" spc="150" dirty="0" smtClean="0">
                <a:latin typeface="+mj-ea"/>
                <a:ea typeface="+mj-ea"/>
              </a:rPr>
              <a:t>200</a:t>
            </a:r>
            <a:r>
              <a:rPr lang="zh-TW" altLang="en-US" spc="150" dirty="0" smtClean="0">
                <a:latin typeface="+mj-ea"/>
                <a:ea typeface="+mj-ea"/>
              </a:rPr>
              <a:t>，跑出來結果是相同的</a:t>
            </a:r>
            <a:endParaRPr lang="en-US" altLang="zh-TW" spc="150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TW" spc="150" dirty="0" smtClean="0">
                <a:latin typeface="+mj-ea"/>
                <a:ea typeface="+mj-ea"/>
              </a:rPr>
              <a:t>3.</a:t>
            </a:r>
            <a:r>
              <a:rPr lang="zh-TW" altLang="en-US" spc="150" dirty="0" smtClean="0">
                <a:latin typeface="+mj-ea"/>
                <a:ea typeface="+mj-ea"/>
              </a:rPr>
              <a:t>另外，儘管增加最大</a:t>
            </a:r>
            <a:r>
              <a:rPr lang="en-US" altLang="zh-TW" spc="150" dirty="0" err="1" smtClean="0">
                <a:latin typeface="+mj-ea"/>
                <a:ea typeface="+mj-ea"/>
              </a:rPr>
              <a:t>epsoide</a:t>
            </a:r>
            <a:r>
              <a:rPr lang="zh-TW" altLang="en-US" spc="150" dirty="0" smtClean="0">
                <a:latin typeface="+mj-ea"/>
                <a:ea typeface="+mj-ea"/>
              </a:rPr>
              <a:t>和最大</a:t>
            </a:r>
            <a:r>
              <a:rPr lang="en-US" altLang="zh-TW" spc="150" dirty="0" err="1" smtClean="0">
                <a:latin typeface="+mj-ea"/>
                <a:ea typeface="+mj-ea"/>
              </a:rPr>
              <a:t>timestep</a:t>
            </a:r>
            <a:r>
              <a:rPr lang="zh-TW" altLang="en-US" spc="150" dirty="0" smtClean="0">
                <a:latin typeface="+mj-ea"/>
                <a:ea typeface="+mj-ea"/>
              </a:rPr>
              <a:t>，跑出來最大</a:t>
            </a:r>
            <a:r>
              <a:rPr lang="en-US" altLang="zh-TW" spc="150" dirty="0" err="1" smtClean="0">
                <a:latin typeface="+mj-ea"/>
                <a:ea typeface="+mj-ea"/>
              </a:rPr>
              <a:t>timestep</a:t>
            </a:r>
            <a:r>
              <a:rPr lang="zh-TW" altLang="en-US" spc="150" dirty="0" smtClean="0">
                <a:latin typeface="+mj-ea"/>
                <a:ea typeface="+mj-ea"/>
              </a:rPr>
              <a:t>仍然只有</a:t>
            </a:r>
            <a:r>
              <a:rPr lang="en-US" altLang="zh-TW" spc="150" dirty="0" smtClean="0">
                <a:latin typeface="+mj-ea"/>
                <a:ea typeface="+mj-ea"/>
              </a:rPr>
              <a:t>200</a:t>
            </a:r>
            <a:r>
              <a:rPr lang="zh-TW" altLang="en-US" spc="150" dirty="0" smtClean="0">
                <a:latin typeface="+mj-ea"/>
                <a:ea typeface="+mj-ea"/>
              </a:rPr>
              <a:t>，所以推斷最大</a:t>
            </a:r>
            <a:r>
              <a:rPr lang="en-US" altLang="zh-TW" spc="150" dirty="0" err="1" smtClean="0">
                <a:latin typeface="+mj-ea"/>
                <a:ea typeface="+mj-ea"/>
              </a:rPr>
              <a:t>timestep</a:t>
            </a:r>
            <a:r>
              <a:rPr lang="zh-TW" altLang="en-US" spc="150" dirty="0" smtClean="0">
                <a:latin typeface="+mj-ea"/>
                <a:ea typeface="+mj-ea"/>
              </a:rPr>
              <a:t>應該也和</a:t>
            </a:r>
            <a:r>
              <a:rPr lang="en-US" altLang="zh-TW" spc="150" dirty="0" smtClean="0">
                <a:latin typeface="+mj-ea"/>
                <a:ea typeface="+mj-ea"/>
              </a:rPr>
              <a:t>Q-table</a:t>
            </a:r>
            <a:r>
              <a:rPr lang="zh-TW" altLang="en-US" spc="150" dirty="0" smtClean="0">
                <a:latin typeface="+mj-ea"/>
                <a:ea typeface="+mj-ea"/>
              </a:rPr>
              <a:t>的大小有關係</a:t>
            </a:r>
            <a:endParaRPr lang="en-US" altLang="zh-TW" spc="150" dirty="0" smtClean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439150" y="4127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6" r="53127" b="47522"/>
          <a:stretch/>
        </p:blipFill>
        <p:spPr>
          <a:xfrm>
            <a:off x="5256514" y="4160569"/>
            <a:ext cx="6550002" cy="194081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256514" y="62840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修改過的程式碼</a:t>
            </a:r>
            <a:endParaRPr lang="en-US" dirty="0">
              <a:latin typeface="+mj-ea"/>
              <a:ea typeface="+mj-ea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7240386" y="4397433"/>
            <a:ext cx="9642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849687" y="5835535"/>
            <a:ext cx="9975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95" r="61444" b="5528"/>
          <a:stretch/>
        </p:blipFill>
        <p:spPr>
          <a:xfrm>
            <a:off x="755523" y="4031908"/>
            <a:ext cx="3878036" cy="206947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755523" y="62840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跑出來的結果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9229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第三種微調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95" r="61444" b="5528"/>
          <a:stretch/>
        </p:blipFill>
        <p:spPr>
          <a:xfrm>
            <a:off x="1069848" y="4102727"/>
            <a:ext cx="3878036" cy="2069473"/>
          </a:xfrm>
          <a:prstGeom prst="rect">
            <a:avLst/>
          </a:prstGeom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" t="51707" r="60479" b="6687"/>
          <a:stretch/>
        </p:blipFill>
        <p:spPr>
          <a:xfrm>
            <a:off x="6003511" y="3155834"/>
            <a:ext cx="5124737" cy="3016366"/>
          </a:xfrm>
        </p:spPr>
      </p:pic>
      <p:sp>
        <p:nvSpPr>
          <p:cNvPr id="8" name="文字方塊 7"/>
          <p:cNvSpPr txBox="1"/>
          <p:nvPr/>
        </p:nvSpPr>
        <p:spPr>
          <a:xfrm>
            <a:off x="6003511" y="272901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修改過的程式碼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69848" y="3466407"/>
            <a:ext cx="384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跑出來的結果最大</a:t>
            </a:r>
            <a:r>
              <a:rPr lang="en-US" altLang="zh-TW" dirty="0" err="1" smtClean="0">
                <a:latin typeface="+mj-ea"/>
                <a:ea typeface="+mj-ea"/>
              </a:rPr>
              <a:t>timestep</a:t>
            </a:r>
            <a:r>
              <a:rPr lang="zh-TW" altLang="en-US" dirty="0" smtClean="0">
                <a:latin typeface="+mj-ea"/>
                <a:ea typeface="+mj-ea"/>
              </a:rPr>
              <a:t>也是</a:t>
            </a:r>
            <a:r>
              <a:rPr lang="en-US" altLang="zh-TW" dirty="0" smtClean="0">
                <a:latin typeface="+mj-ea"/>
                <a:ea typeface="+mj-ea"/>
              </a:rPr>
              <a:t>200</a:t>
            </a:r>
            <a:endParaRPr lang="en-US" dirty="0">
              <a:latin typeface="+mj-ea"/>
              <a:ea typeface="+mj-ea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8188036" y="3366655"/>
            <a:ext cx="9892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7888778" y="4730519"/>
            <a:ext cx="89777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78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23" y="179832"/>
            <a:ext cx="10058400" cy="1609344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DQN</a:t>
            </a:r>
            <a:r>
              <a:rPr lang="zh-TW" altLang="en-US" dirty="0" smtClean="0">
                <a:latin typeface="+mj-ea"/>
              </a:rPr>
              <a:t>可能修正方法</a:t>
            </a:r>
            <a:endParaRPr lang="en-US" dirty="0">
              <a:latin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55523" y="1434872"/>
            <a:ext cx="100583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spc="150" dirty="0" smtClean="0">
                <a:latin typeface="+mj-ea"/>
                <a:ea typeface="+mj-ea"/>
              </a:rPr>
              <a:t>在使用</a:t>
            </a:r>
            <a:r>
              <a:rPr lang="en-US" altLang="zh-TW" sz="2000" spc="150" dirty="0" smtClean="0">
                <a:latin typeface="+mj-ea"/>
                <a:ea typeface="+mj-ea"/>
              </a:rPr>
              <a:t>DQN</a:t>
            </a:r>
            <a:r>
              <a:rPr lang="zh-TW" altLang="en-US" sz="2000" spc="150" dirty="0" smtClean="0">
                <a:latin typeface="+mj-ea"/>
                <a:ea typeface="+mj-ea"/>
              </a:rPr>
              <a:t>的時候，我因為</a:t>
            </a:r>
            <a:r>
              <a:rPr lang="en-US" altLang="zh-TW" sz="2000" spc="150" dirty="0" smtClean="0">
                <a:latin typeface="+mj-ea"/>
                <a:ea typeface="+mj-ea"/>
              </a:rPr>
              <a:t>reward</a:t>
            </a:r>
            <a:r>
              <a:rPr lang="zh-TW" altLang="en-US" sz="2000" spc="150" dirty="0" smtClean="0">
                <a:latin typeface="+mj-ea"/>
                <a:ea typeface="+mj-ea"/>
              </a:rPr>
              <a:t>的方式和原本不同，導致算出來的</a:t>
            </a:r>
            <a:r>
              <a:rPr lang="en-US" altLang="zh-TW" sz="2000" spc="150" dirty="0" smtClean="0">
                <a:latin typeface="+mj-ea"/>
                <a:ea typeface="+mj-ea"/>
              </a:rPr>
              <a:t>reward</a:t>
            </a:r>
            <a:r>
              <a:rPr lang="zh-TW" altLang="en-US" sz="2000" spc="150" dirty="0" smtClean="0">
                <a:latin typeface="+mj-ea"/>
                <a:ea typeface="+mj-ea"/>
              </a:rPr>
              <a:t>並不會等於</a:t>
            </a:r>
            <a:r>
              <a:rPr lang="en-US" altLang="zh-TW" sz="2000" spc="150" dirty="0" err="1" smtClean="0">
                <a:latin typeface="+mj-ea"/>
                <a:ea typeface="+mj-ea"/>
              </a:rPr>
              <a:t>timestep</a:t>
            </a:r>
            <a:endParaRPr lang="en-US" altLang="zh-TW" sz="2000" spc="15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2000" spc="150" dirty="0" smtClean="0">
                <a:latin typeface="+mj-ea"/>
                <a:ea typeface="+mj-ea"/>
              </a:rPr>
              <a:t>儘管是相同的</a:t>
            </a:r>
            <a:r>
              <a:rPr lang="en-US" altLang="zh-TW" sz="2000" spc="150" dirty="0" err="1" smtClean="0">
                <a:latin typeface="+mj-ea"/>
                <a:ea typeface="+mj-ea"/>
              </a:rPr>
              <a:t>timestep</a:t>
            </a:r>
            <a:r>
              <a:rPr lang="zh-TW" altLang="en-US" sz="2000" spc="150" dirty="0" smtClean="0">
                <a:latin typeface="+mj-ea"/>
                <a:ea typeface="+mj-ea"/>
              </a:rPr>
              <a:t>，</a:t>
            </a:r>
            <a:r>
              <a:rPr lang="en-US" altLang="zh-TW" sz="2000" spc="150" dirty="0" smtClean="0">
                <a:latin typeface="+mj-ea"/>
                <a:ea typeface="+mj-ea"/>
              </a:rPr>
              <a:t>reward</a:t>
            </a:r>
            <a:r>
              <a:rPr lang="zh-TW" altLang="en-US" sz="2000" spc="150" dirty="0" smtClean="0">
                <a:latin typeface="+mj-ea"/>
                <a:ea typeface="+mj-ea"/>
              </a:rPr>
              <a:t>也會不同，但誇張的是有一個</a:t>
            </a:r>
            <a:r>
              <a:rPr lang="en-US" altLang="zh-TW" sz="2000" spc="150" dirty="0" err="1" smtClean="0">
                <a:latin typeface="+mj-ea"/>
                <a:ea typeface="+mj-ea"/>
              </a:rPr>
              <a:t>timestep</a:t>
            </a:r>
            <a:r>
              <a:rPr lang="zh-TW" altLang="en-US" sz="2000" spc="150" dirty="0" smtClean="0">
                <a:latin typeface="+mj-ea"/>
                <a:ea typeface="+mj-ea"/>
              </a:rPr>
              <a:t>是</a:t>
            </a:r>
            <a:r>
              <a:rPr lang="en-US" altLang="zh-TW" sz="2000" spc="150" dirty="0" smtClean="0">
                <a:latin typeface="+mj-ea"/>
                <a:ea typeface="+mj-ea"/>
              </a:rPr>
              <a:t>76</a:t>
            </a:r>
            <a:r>
              <a:rPr lang="zh-TW" altLang="en-US" sz="2000" spc="150" dirty="0" smtClean="0">
                <a:latin typeface="+mj-ea"/>
                <a:ea typeface="+mj-ea"/>
              </a:rPr>
              <a:t>，</a:t>
            </a:r>
            <a:r>
              <a:rPr lang="en-US" altLang="zh-TW" sz="2000" spc="150" dirty="0" smtClean="0">
                <a:latin typeface="+mj-ea"/>
                <a:ea typeface="+mj-ea"/>
              </a:rPr>
              <a:t>reward</a:t>
            </a:r>
            <a:r>
              <a:rPr lang="zh-TW" altLang="en-US" sz="2000" spc="150" dirty="0" smtClean="0">
                <a:latin typeface="+mj-ea"/>
                <a:ea typeface="+mj-ea"/>
              </a:rPr>
              <a:t>卻只有</a:t>
            </a:r>
            <a:r>
              <a:rPr lang="en-US" altLang="zh-TW" sz="2000" spc="150" dirty="0" smtClean="0">
                <a:latin typeface="+mj-ea"/>
                <a:ea typeface="+mj-ea"/>
              </a:rPr>
              <a:t>2.</a:t>
            </a:r>
            <a:r>
              <a:rPr lang="zh-TW" altLang="en-US" sz="2000" spc="150" dirty="0" smtClean="0">
                <a:latin typeface="+mj-ea"/>
                <a:ea typeface="+mj-ea"/>
              </a:rPr>
              <a:t>多分，另一個</a:t>
            </a:r>
            <a:r>
              <a:rPr lang="en-US" altLang="zh-TW" sz="2000" spc="150" dirty="0" err="1" smtClean="0">
                <a:latin typeface="+mj-ea"/>
                <a:ea typeface="+mj-ea"/>
              </a:rPr>
              <a:t>timestep</a:t>
            </a:r>
            <a:r>
              <a:rPr lang="zh-TW" altLang="en-US" sz="2000" spc="150" dirty="0" smtClean="0">
                <a:latin typeface="+mj-ea"/>
                <a:ea typeface="+mj-ea"/>
              </a:rPr>
              <a:t>是</a:t>
            </a:r>
            <a:r>
              <a:rPr lang="en-US" altLang="zh-TW" sz="2000" spc="150" dirty="0" smtClean="0">
                <a:latin typeface="+mj-ea"/>
                <a:ea typeface="+mj-ea"/>
              </a:rPr>
              <a:t>75</a:t>
            </a:r>
            <a:r>
              <a:rPr lang="zh-TW" altLang="en-US" sz="2000" spc="150" dirty="0" smtClean="0">
                <a:latin typeface="+mj-ea"/>
                <a:ea typeface="+mj-ea"/>
              </a:rPr>
              <a:t>的，</a:t>
            </a:r>
            <a:r>
              <a:rPr lang="en-US" altLang="zh-TW" sz="2000" spc="150" dirty="0" smtClean="0">
                <a:latin typeface="+mj-ea"/>
                <a:ea typeface="+mj-ea"/>
              </a:rPr>
              <a:t>reward</a:t>
            </a:r>
            <a:r>
              <a:rPr lang="zh-TW" altLang="en-US" sz="2000" spc="150" dirty="0" smtClean="0">
                <a:latin typeface="+mj-ea"/>
                <a:ea typeface="+mj-ea"/>
              </a:rPr>
              <a:t>則有</a:t>
            </a:r>
            <a:r>
              <a:rPr lang="en-US" altLang="zh-TW" sz="2000" spc="150" dirty="0" smtClean="0">
                <a:latin typeface="+mj-ea"/>
                <a:ea typeface="+mj-ea"/>
              </a:rPr>
              <a:t>19</a:t>
            </a:r>
            <a:r>
              <a:rPr lang="zh-TW" altLang="en-US" sz="2000" spc="150" dirty="0" smtClean="0">
                <a:latin typeface="+mj-ea"/>
                <a:ea typeface="+mj-ea"/>
              </a:rPr>
              <a:t>分，差距非常大</a:t>
            </a:r>
            <a:endParaRPr lang="en-US" altLang="zh-TW" sz="2000" spc="15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2000" spc="150" dirty="0" smtClean="0">
                <a:latin typeface="+mj-ea"/>
                <a:ea typeface="+mj-ea"/>
              </a:rPr>
              <a:t>這可能會導致加強式學習有些許誤差，若是想減少誤差，我猜可以在每個</a:t>
            </a:r>
            <a:r>
              <a:rPr lang="en-US" altLang="zh-TW" sz="2000" spc="150" dirty="0" err="1" smtClean="0">
                <a:latin typeface="+mj-ea"/>
                <a:ea typeface="+mj-ea"/>
              </a:rPr>
              <a:t>epsoide</a:t>
            </a:r>
            <a:r>
              <a:rPr lang="zh-TW" altLang="en-US" sz="2000" spc="150" dirty="0" smtClean="0">
                <a:latin typeface="+mj-ea"/>
                <a:ea typeface="+mj-ea"/>
              </a:rPr>
              <a:t>結束後使用</a:t>
            </a:r>
            <a:r>
              <a:rPr lang="en-US" altLang="zh-TW" sz="2000" spc="150" dirty="0" err="1" smtClean="0">
                <a:latin typeface="+mj-ea"/>
                <a:ea typeface="+mj-ea"/>
              </a:rPr>
              <a:t>reward+timestep</a:t>
            </a:r>
            <a:r>
              <a:rPr lang="zh-TW" altLang="en-US" sz="2000" spc="150" dirty="0" smtClean="0">
                <a:latin typeface="+mj-ea"/>
                <a:ea typeface="+mj-ea"/>
              </a:rPr>
              <a:t>當作最後總分，雖然這樣會讓</a:t>
            </a:r>
            <a:r>
              <a:rPr lang="en-US" altLang="zh-TW" sz="2000" spc="150" dirty="0" smtClean="0">
                <a:latin typeface="+mj-ea"/>
                <a:ea typeface="+mj-ea"/>
              </a:rPr>
              <a:t>reward</a:t>
            </a:r>
            <a:r>
              <a:rPr lang="zh-TW" altLang="en-US" sz="2000" spc="150" dirty="0" smtClean="0">
                <a:latin typeface="+mj-ea"/>
                <a:ea typeface="+mj-ea"/>
              </a:rPr>
              <a:t>變的不明顯，但因為最後的</a:t>
            </a:r>
            <a:r>
              <a:rPr lang="en-US" altLang="zh-TW" sz="2000" spc="150" dirty="0" err="1" smtClean="0">
                <a:latin typeface="+mj-ea"/>
                <a:ea typeface="+mj-ea"/>
              </a:rPr>
              <a:t>timestep</a:t>
            </a:r>
            <a:r>
              <a:rPr lang="zh-TW" altLang="en-US" sz="2000" spc="150" dirty="0" smtClean="0">
                <a:latin typeface="+mj-ea"/>
                <a:ea typeface="+mj-ea"/>
              </a:rPr>
              <a:t>也是我們要評估的因素，所以並不至於不合理；再者，大多數的分數低和分數高的總分的關係並不會因為這個舉動而改變</a:t>
            </a:r>
            <a:endParaRPr lang="en-US" altLang="zh-TW" sz="2000" spc="150" dirty="0" smtClean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439150" y="4127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8" r="52314" b="42846"/>
          <a:stretch/>
        </p:blipFill>
        <p:spPr>
          <a:xfrm>
            <a:off x="755523" y="5353396"/>
            <a:ext cx="8041082" cy="4738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55523" y="610623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非常弔詭的其中一個結果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166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23" y="179832"/>
            <a:ext cx="10058400" cy="1609344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DQN</a:t>
            </a:r>
            <a:r>
              <a:rPr lang="zh-TW" altLang="en-US" dirty="0" smtClean="0">
                <a:latin typeface="+mj-ea"/>
              </a:rPr>
              <a:t>可能修正方法</a:t>
            </a:r>
            <a:endParaRPr lang="en-US" dirty="0">
              <a:latin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55523" y="1434872"/>
            <a:ext cx="54208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spc="150" dirty="0" smtClean="0">
                <a:latin typeface="+mj-ea"/>
                <a:ea typeface="+mj-ea"/>
              </a:rPr>
              <a:t>在經過這樣修改後，可惜的是並沒有得到特別好的效果</a:t>
            </a:r>
            <a:r>
              <a:rPr lang="zh-TW" altLang="en-US" sz="2000" spc="150" dirty="0" smtClean="0">
                <a:latin typeface="+mj-ea"/>
                <a:ea typeface="+mj-ea"/>
              </a:rPr>
              <a:t>，</a:t>
            </a:r>
            <a:r>
              <a:rPr lang="zh-TW" altLang="en-US" sz="2000" spc="150" dirty="0">
                <a:latin typeface="+mj-ea"/>
                <a:ea typeface="+mj-ea"/>
              </a:rPr>
              <a:t>不過</a:t>
            </a:r>
            <a:r>
              <a:rPr lang="zh-TW" altLang="en-US" sz="2000" spc="150" dirty="0" smtClean="0">
                <a:latin typeface="+mj-ea"/>
                <a:ea typeface="+mj-ea"/>
              </a:rPr>
              <a:t>高分</a:t>
            </a:r>
            <a:r>
              <a:rPr lang="zh-TW" altLang="en-US" sz="2000" spc="150" dirty="0" smtClean="0">
                <a:latin typeface="+mj-ea"/>
                <a:ea typeface="+mj-ea"/>
              </a:rPr>
              <a:t>的感覺有變</a:t>
            </a:r>
            <a:r>
              <a:rPr lang="zh-TW" altLang="en-US" sz="2000" spc="150" dirty="0" smtClean="0">
                <a:latin typeface="+mj-ea"/>
                <a:ea typeface="+mj-ea"/>
              </a:rPr>
              <a:t>多</a:t>
            </a:r>
            <a:r>
              <a:rPr lang="zh-TW" altLang="en-US" sz="2000" spc="150" dirty="0" smtClean="0">
                <a:latin typeface="+mj-ea"/>
                <a:ea typeface="+mj-ea"/>
              </a:rPr>
              <a:t>，而且確實最高分也有刷新</a:t>
            </a:r>
            <a:endParaRPr lang="en-US" altLang="zh-TW" sz="2000" spc="15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2000" spc="150" dirty="0">
                <a:latin typeface="+mj-ea"/>
                <a:ea typeface="+mj-ea"/>
              </a:rPr>
              <a:t>或許還需要調整一下比例或是用其他方式</a:t>
            </a:r>
            <a:r>
              <a:rPr lang="zh-TW" altLang="en-US" sz="2000" spc="150" dirty="0" smtClean="0">
                <a:latin typeface="+mj-ea"/>
                <a:ea typeface="+mj-ea"/>
              </a:rPr>
              <a:t>來</a:t>
            </a:r>
            <a:r>
              <a:rPr lang="zh-TW" altLang="en-US" sz="2000" spc="150" dirty="0">
                <a:latin typeface="+mj-ea"/>
                <a:ea typeface="+mj-ea"/>
              </a:rPr>
              <a:t>讓這個情況更</a:t>
            </a:r>
            <a:r>
              <a:rPr lang="zh-TW" altLang="en-US" sz="2000" spc="150" dirty="0" smtClean="0">
                <a:latin typeface="+mj-ea"/>
                <a:ea typeface="+mj-ea"/>
              </a:rPr>
              <a:t>明顯，達到更好效果</a:t>
            </a:r>
            <a:endParaRPr lang="en-US" altLang="zh-TW" sz="2000" spc="150" dirty="0" smtClean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439150" y="4127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44" b="5969"/>
          <a:stretch/>
        </p:blipFill>
        <p:spPr>
          <a:xfrm>
            <a:off x="6774873" y="1105592"/>
            <a:ext cx="4954385" cy="5320145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8066929" y="6425737"/>
            <a:ext cx="88114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17" r="62727" b="5528"/>
          <a:stretch/>
        </p:blipFill>
        <p:spPr>
          <a:xfrm>
            <a:off x="755523" y="4701276"/>
            <a:ext cx="4830630" cy="1724461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2493818" y="5219080"/>
            <a:ext cx="113884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60369" y="4030167"/>
            <a:ext cx="5744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修改過的程式碼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再還沒關掉</a:t>
            </a:r>
            <a:r>
              <a:rPr lang="en-US" altLang="zh-TW" dirty="0" err="1" smtClean="0">
                <a:latin typeface="+mj-ea"/>
                <a:ea typeface="+mj-ea"/>
              </a:rPr>
              <a:t>env</a:t>
            </a:r>
            <a:r>
              <a:rPr lang="zh-TW" altLang="en-US" dirty="0" smtClean="0">
                <a:latin typeface="+mj-ea"/>
                <a:ea typeface="+mj-ea"/>
              </a:rPr>
              <a:t>前修改</a:t>
            </a:r>
            <a:r>
              <a:rPr lang="en-US" altLang="zh-TW" dirty="0" smtClean="0">
                <a:latin typeface="+mj-ea"/>
                <a:ea typeface="+mj-ea"/>
              </a:rPr>
              <a:t>rewards</a:t>
            </a:r>
            <a:r>
              <a:rPr lang="zh-TW" altLang="en-US" dirty="0" smtClean="0">
                <a:latin typeface="+mj-ea"/>
                <a:ea typeface="+mj-ea"/>
              </a:rPr>
              <a:t>，可以被記住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latin typeface="+mj-ea"/>
                <a:ea typeface="+mj-ea"/>
              </a:rPr>
              <a:t>我認為的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891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403" y="326690"/>
            <a:ext cx="5397627" cy="89649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3599226"/>
            <a:ext cx="5972175" cy="25717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03" y="1223183"/>
            <a:ext cx="5762625" cy="221932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6680200" y="877904"/>
            <a:ext cx="5105399" cy="2721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非監督式學習：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給 </a:t>
            </a:r>
            <a:r>
              <a:rPr lang="en-US" altLang="zh-TW" dirty="0">
                <a:latin typeface="+mj-ea"/>
                <a:ea typeface="+mj-ea"/>
              </a:rPr>
              <a:t>(</a:t>
            </a:r>
            <a:r>
              <a:rPr lang="en-US" altLang="zh-TW" dirty="0" err="1">
                <a:latin typeface="+mj-ea"/>
                <a:ea typeface="+mj-ea"/>
              </a:rPr>
              <a:t>x,g</a:t>
            </a:r>
            <a:r>
              <a:rPr lang="en-US" altLang="zh-TW" dirty="0">
                <a:latin typeface="+mj-ea"/>
                <a:ea typeface="+mj-ea"/>
              </a:rPr>
              <a:t>(x))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找出 </a:t>
            </a:r>
            <a:r>
              <a:rPr lang="en-US" altLang="zh-TW" dirty="0" smtClean="0">
                <a:latin typeface="+mj-ea"/>
                <a:ea typeface="+mj-ea"/>
              </a:rPr>
              <a:t>g(x)</a:t>
            </a:r>
            <a:r>
              <a:rPr lang="zh-TW" altLang="en-US" dirty="0" smtClean="0">
                <a:latin typeface="+mj-ea"/>
                <a:ea typeface="+mj-ea"/>
              </a:rPr>
              <a:t>，但</a:t>
            </a:r>
            <a:r>
              <a:rPr lang="en-US" altLang="zh-TW" dirty="0" smtClean="0">
                <a:latin typeface="+mj-ea"/>
                <a:ea typeface="+mj-ea"/>
              </a:rPr>
              <a:t>x</a:t>
            </a:r>
            <a:r>
              <a:rPr lang="zh-TW" altLang="en-US" dirty="0" smtClean="0">
                <a:latin typeface="+mj-ea"/>
                <a:ea typeface="+mj-ea"/>
              </a:rPr>
              <a:t>不須經過分類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+mj-ea"/>
                <a:ea typeface="+mj-ea"/>
              </a:rPr>
              <a:t>K-means</a:t>
            </a:r>
            <a:r>
              <a:rPr lang="zh-TW" altLang="en-US" dirty="0" smtClean="0">
                <a:latin typeface="+mj-ea"/>
                <a:ea typeface="+mj-ea"/>
              </a:rPr>
              <a:t>就是這一種的，他的依據是數據的位置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依照關聯性去進行分類，找出資訊的淺在規則或套路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可以減少人工，但需要比較多資料</a:t>
            </a:r>
            <a:r>
              <a:rPr lang="zh-TW" altLang="en-US" dirty="0" smtClean="0">
                <a:latin typeface="+mj-ea"/>
                <a:ea typeface="+mj-ea"/>
              </a:rPr>
              <a:t>，而且因為不能調整資料重要性，可能不重要的資料會被過度放大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680200" y="3905580"/>
            <a:ext cx="4866422" cy="2721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加強式學習：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不需要給機器任何</a:t>
            </a:r>
            <a:r>
              <a:rPr lang="zh-TW" altLang="en-US" dirty="0" smtClean="0">
                <a:latin typeface="+mj-ea"/>
                <a:ea typeface="+mj-ea"/>
              </a:rPr>
              <a:t>資料，讓機器利用獎懲的正負回饋去學習，機器會想辦法得到越高的總分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latin typeface="+mj-ea"/>
                <a:ea typeface="+mj-ea"/>
              </a:rPr>
              <a:t>最大利益、</a:t>
            </a:r>
            <a:r>
              <a:rPr lang="en-US" altLang="zh-TW" dirty="0" smtClean="0">
                <a:latin typeface="+mj-ea"/>
                <a:ea typeface="+mj-ea"/>
              </a:rPr>
              <a:t>rewards)</a:t>
            </a: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在進行多次失敗後會越來越有效率的達到目標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需要去進行獎懲的訂定，一般越接近我們要的目標獎勵越高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本次遊戲即是利用</a:t>
            </a:r>
            <a:r>
              <a:rPr lang="zh-TW" altLang="en-US" dirty="0" smtClean="0">
                <a:latin typeface="+mj-ea"/>
                <a:ea typeface="+mj-ea"/>
              </a:rPr>
              <a:t>加強式學習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9642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403" y="326690"/>
            <a:ext cx="5397627" cy="89649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603" y="1168149"/>
            <a:ext cx="7620000" cy="35814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845403" y="4118780"/>
            <a:ext cx="8517469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加強式學習</a:t>
            </a:r>
            <a:r>
              <a:rPr lang="zh-TW" altLang="en-US" dirty="0" smtClean="0">
                <a:latin typeface="+mj-ea"/>
                <a:ea typeface="+mj-ea"/>
              </a:rPr>
              <a:t>示意圖：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j-ea"/>
                <a:ea typeface="+mj-ea"/>
              </a:rPr>
              <a:t>Agent</a:t>
            </a:r>
            <a:r>
              <a:rPr lang="zh-TW" altLang="en-US" dirty="0" smtClean="0">
                <a:latin typeface="+mj-ea"/>
                <a:ea typeface="+mj-ea"/>
              </a:rPr>
              <a:t>：大腦，我們要訓練他，讓他能去適應環境</a:t>
            </a:r>
            <a:endParaRPr lang="en-US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j-ea"/>
                <a:ea typeface="+mj-ea"/>
              </a:rPr>
              <a:t>Environment</a:t>
            </a:r>
            <a:r>
              <a:rPr lang="zh-TW" altLang="en-US" dirty="0" smtClean="0">
                <a:latin typeface="+mj-ea"/>
                <a:ea typeface="+mj-ea"/>
              </a:rPr>
              <a:t>：環境，一個環境在不同狀態下會有不同情況，會接收</a:t>
            </a:r>
            <a:r>
              <a:rPr lang="en-US" altLang="zh-TW" dirty="0" smtClean="0">
                <a:latin typeface="+mj-ea"/>
                <a:ea typeface="+mj-ea"/>
              </a:rPr>
              <a:t>Agent</a:t>
            </a:r>
            <a:r>
              <a:rPr lang="zh-TW" altLang="en-US" dirty="0" smtClean="0">
                <a:latin typeface="+mj-ea"/>
                <a:ea typeface="+mj-ea"/>
              </a:rPr>
              <a:t>給的動作，然後回饋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  <a:r>
              <a:rPr lang="zh-TW" altLang="en-US" dirty="0" smtClean="0">
                <a:latin typeface="+mj-ea"/>
                <a:ea typeface="+mj-ea"/>
              </a:rPr>
              <a:t>跟</a:t>
            </a:r>
            <a:r>
              <a:rPr lang="en-US" altLang="zh-TW" dirty="0" smtClean="0">
                <a:latin typeface="+mj-ea"/>
                <a:ea typeface="+mj-ea"/>
              </a:rPr>
              <a:t>observation</a:t>
            </a:r>
            <a:r>
              <a:rPr lang="zh-TW" altLang="en-US" dirty="0" smtClean="0">
                <a:latin typeface="+mj-ea"/>
                <a:ea typeface="+mj-ea"/>
              </a:rPr>
              <a:t>回去</a:t>
            </a:r>
            <a:endParaRPr lang="en-US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j-ea"/>
                <a:ea typeface="+mj-ea"/>
              </a:rPr>
              <a:t>State</a:t>
            </a:r>
            <a:r>
              <a:rPr lang="zh-TW" altLang="en-US" dirty="0" smtClean="0">
                <a:latin typeface="+mj-ea"/>
                <a:ea typeface="+mj-ea"/>
              </a:rPr>
              <a:t>：該時間點</a:t>
            </a:r>
            <a:r>
              <a:rPr lang="en-US" altLang="zh-TW" dirty="0" smtClean="0">
                <a:latin typeface="+mj-ea"/>
                <a:ea typeface="+mj-ea"/>
              </a:rPr>
              <a:t>Agent</a:t>
            </a:r>
            <a:r>
              <a:rPr lang="zh-TW" altLang="en-US" dirty="0" smtClean="0">
                <a:latin typeface="+mj-ea"/>
                <a:ea typeface="+mj-ea"/>
              </a:rPr>
              <a:t>的狀態</a:t>
            </a:r>
            <a:r>
              <a:rPr lang="zh-TW" altLang="en-US" dirty="0">
                <a:latin typeface="+mj-ea"/>
                <a:ea typeface="+mj-ea"/>
              </a:rPr>
              <a:t>，是一直變的</a:t>
            </a:r>
            <a:endParaRPr lang="en-US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j-ea"/>
                <a:ea typeface="+mj-ea"/>
              </a:rPr>
              <a:t>Reward</a:t>
            </a:r>
            <a:r>
              <a:rPr lang="zh-TW" altLang="en-US" dirty="0" smtClean="0">
                <a:latin typeface="+mj-ea"/>
                <a:ea typeface="+mj-ea"/>
              </a:rPr>
              <a:t>：獎勵或懲罰</a:t>
            </a:r>
            <a:endParaRPr lang="en-US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dirty="0" smtClean="0">
                <a:latin typeface="+mj-ea"/>
                <a:ea typeface="+mj-ea"/>
              </a:rPr>
              <a:t>Action</a:t>
            </a:r>
            <a:r>
              <a:rPr lang="zh-TW" altLang="en-US" dirty="0" smtClean="0">
                <a:latin typeface="+mj-ea"/>
                <a:ea typeface="+mj-ea"/>
              </a:rPr>
              <a:t>：藉由自身</a:t>
            </a:r>
            <a:r>
              <a:rPr lang="en-US" altLang="zh-TW" dirty="0" smtClean="0">
                <a:latin typeface="+mj-ea"/>
                <a:ea typeface="+mj-ea"/>
              </a:rPr>
              <a:t>policy</a:t>
            </a:r>
            <a:r>
              <a:rPr lang="zh-TW" altLang="en-US" dirty="0" smtClean="0">
                <a:latin typeface="+mj-ea"/>
                <a:ea typeface="+mj-ea"/>
              </a:rPr>
              <a:t>給出的行為動作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130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5397627" cy="89649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69847" y="1510987"/>
            <a:ext cx="10235462" cy="2056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+mj-ea"/>
                <a:ea typeface="+mj-ea"/>
              </a:rPr>
              <a:t>In </a:t>
            </a:r>
            <a:r>
              <a:rPr lang="zh-TW" altLang="en-US" dirty="0">
                <a:latin typeface="+mj-ea"/>
                <a:ea typeface="+mj-ea"/>
              </a:rPr>
              <a:t>加強式學習，一組狀態Ｓ和每個狀態下的動作集合Ａ，會因為一個</a:t>
            </a:r>
            <a:r>
              <a:rPr lang="en-US" altLang="zh-TW" dirty="0">
                <a:latin typeface="+mj-ea"/>
                <a:ea typeface="+mj-ea"/>
              </a:rPr>
              <a:t>action</a:t>
            </a:r>
            <a:r>
              <a:rPr lang="zh-TW" altLang="en-US" dirty="0">
                <a:latin typeface="+mj-ea"/>
                <a:ea typeface="+mj-ea"/>
              </a:rPr>
              <a:t>轉移到下一個狀態Ｓ，且在這個狀態下執行的</a:t>
            </a:r>
            <a:r>
              <a:rPr lang="en-US" altLang="zh-TW" dirty="0">
                <a:latin typeface="+mj-ea"/>
                <a:ea typeface="+mj-ea"/>
              </a:rPr>
              <a:t>action</a:t>
            </a:r>
            <a:r>
              <a:rPr lang="zh-TW" altLang="en-US" dirty="0">
                <a:latin typeface="+mj-ea"/>
                <a:ea typeface="+mj-ea"/>
              </a:rPr>
              <a:t>會得到一個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  <a:r>
              <a:rPr lang="zh-TW" altLang="en-US" dirty="0" smtClean="0">
                <a:latin typeface="+mj-ea"/>
                <a:ea typeface="+mj-ea"/>
              </a:rPr>
              <a:t>，目標是得到</a:t>
            </a:r>
            <a:r>
              <a:rPr lang="zh-TW" altLang="en-US" dirty="0">
                <a:latin typeface="+mj-ea"/>
                <a:ea typeface="+mj-ea"/>
              </a:rPr>
              <a:t>這個</a:t>
            </a:r>
            <a:r>
              <a:rPr lang="en-US" altLang="zh-TW" dirty="0">
                <a:latin typeface="+mj-ea"/>
                <a:ea typeface="+mj-ea"/>
              </a:rPr>
              <a:t>reward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zh-TW" altLang="en-US" dirty="0" smtClean="0">
                <a:latin typeface="+mj-ea"/>
                <a:ea typeface="+mj-ea"/>
              </a:rPr>
              <a:t>最大值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+mj-ea"/>
                <a:ea typeface="+mj-ea"/>
              </a:rPr>
              <a:t>Q-learning</a:t>
            </a:r>
            <a:r>
              <a:rPr lang="zh-TW" altLang="en-US" dirty="0" smtClean="0">
                <a:latin typeface="+mj-ea"/>
                <a:ea typeface="+mj-ea"/>
              </a:rPr>
              <a:t>：強化學習的一種方法，記錄下學習過的策略，告訴</a:t>
            </a:r>
            <a:r>
              <a:rPr lang="en-US" altLang="zh-TW" dirty="0" smtClean="0">
                <a:latin typeface="+mj-ea"/>
                <a:ea typeface="+mj-ea"/>
              </a:rPr>
              <a:t>Agent</a:t>
            </a:r>
            <a:r>
              <a:rPr lang="zh-TW" altLang="en-US" dirty="0" smtClean="0">
                <a:latin typeface="+mj-ea"/>
                <a:ea typeface="+mj-ea"/>
              </a:rPr>
              <a:t>在甚麼情況下採取甚麼行動會有最大值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為了有效紀錄，我們會定義一個</a:t>
            </a:r>
            <a:r>
              <a:rPr lang="en-US" altLang="zh-TW" dirty="0" smtClean="0">
                <a:latin typeface="+mj-ea"/>
                <a:ea typeface="+mj-ea"/>
              </a:rPr>
              <a:t>Q-function: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Q(</a:t>
            </a:r>
            <a:r>
              <a:rPr lang="en-US" altLang="zh-TW" dirty="0" err="1" smtClean="0">
                <a:latin typeface="+mj-ea"/>
                <a:ea typeface="+mj-ea"/>
              </a:rPr>
              <a:t>s,a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en-US" dirty="0" smtClean="0">
                <a:latin typeface="+mj-ea"/>
                <a:ea typeface="+mj-ea"/>
              </a:rPr>
              <a:t>，如果能找到最佳的</a:t>
            </a:r>
            <a:r>
              <a:rPr lang="en-US" altLang="zh-TW" dirty="0" smtClean="0">
                <a:latin typeface="+mj-ea"/>
                <a:ea typeface="+mj-ea"/>
              </a:rPr>
              <a:t>Q*(</a:t>
            </a:r>
            <a:r>
              <a:rPr lang="en-US" altLang="zh-TW" dirty="0" err="1" smtClean="0">
                <a:latin typeface="+mj-ea"/>
                <a:ea typeface="+mj-ea"/>
              </a:rPr>
              <a:t>s,a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en-US" dirty="0" smtClean="0">
                <a:latin typeface="+mj-ea"/>
                <a:ea typeface="+mj-ea"/>
              </a:rPr>
              <a:t>，那我們</a:t>
            </a:r>
            <a:r>
              <a:rPr lang="en-US" altLang="zh-TW" dirty="0" smtClean="0">
                <a:latin typeface="+mj-ea"/>
                <a:ea typeface="+mj-ea"/>
              </a:rPr>
              <a:t>agent</a:t>
            </a:r>
            <a:r>
              <a:rPr lang="zh-TW" altLang="en-US" dirty="0" smtClean="0">
                <a:latin typeface="+mj-ea"/>
                <a:ea typeface="+mj-ea"/>
              </a:rPr>
              <a:t>之後只要挑選能夠讓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  <a:r>
              <a:rPr lang="zh-TW" altLang="en-US" dirty="0" smtClean="0">
                <a:latin typeface="+mj-ea"/>
                <a:ea typeface="+mj-ea"/>
              </a:rPr>
              <a:t>最大化的動作就好了</a:t>
            </a:r>
            <a:endParaRPr lang="en-US" altLang="zh-TW" dirty="0" smtClean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69848" y="5245329"/>
            <a:ext cx="8700685" cy="105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上式為</a:t>
            </a:r>
            <a:r>
              <a:rPr lang="en-US" altLang="zh-TW" dirty="0" smtClean="0">
                <a:latin typeface="+mj-ea"/>
                <a:ea typeface="+mj-ea"/>
              </a:rPr>
              <a:t>Q-function</a:t>
            </a:r>
            <a:r>
              <a:rPr lang="zh-TW" altLang="en-US" dirty="0" smtClean="0">
                <a:latin typeface="+mj-ea"/>
                <a:ea typeface="+mj-ea"/>
              </a:rPr>
              <a:t>的表示方式，</a:t>
            </a:r>
            <a:r>
              <a:rPr lang="en-US" altLang="zh-TW" dirty="0" smtClean="0">
                <a:latin typeface="+mj-ea"/>
                <a:ea typeface="+mj-ea"/>
              </a:rPr>
              <a:t>r</a:t>
            </a:r>
            <a:r>
              <a:rPr lang="zh-TW" altLang="en-US" dirty="0" smtClean="0">
                <a:latin typeface="+mj-ea"/>
                <a:ea typeface="+mj-ea"/>
              </a:rPr>
              <a:t>是</a:t>
            </a:r>
            <a:r>
              <a:rPr lang="zh-TW" altLang="en-US" dirty="0">
                <a:latin typeface="+mj-ea"/>
                <a:ea typeface="+mj-ea"/>
              </a:rPr>
              <a:t>這次舉動獲得的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  <a:r>
              <a:rPr lang="zh-TW" altLang="en-US" dirty="0" smtClean="0">
                <a:latin typeface="+mj-ea"/>
                <a:ea typeface="+mj-ea"/>
              </a:rPr>
              <a:t>值，</a:t>
            </a:r>
            <a:r>
              <a:rPr lang="en-US" altLang="zh-TW" dirty="0" err="1" smtClean="0">
                <a:latin typeface="+mj-ea"/>
                <a:ea typeface="+mj-ea"/>
              </a:rPr>
              <a:t>max_a’Q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en-US" altLang="zh-TW" dirty="0" err="1" smtClean="0">
                <a:latin typeface="+mj-ea"/>
                <a:ea typeface="+mj-ea"/>
              </a:rPr>
              <a:t>s’,a</a:t>
            </a:r>
            <a:r>
              <a:rPr lang="en-US" altLang="zh-TW" dirty="0" smtClean="0">
                <a:latin typeface="+mj-ea"/>
                <a:ea typeface="+mj-ea"/>
              </a:rPr>
              <a:t>’)</a:t>
            </a:r>
            <a:r>
              <a:rPr lang="zh-TW" altLang="en-US" dirty="0" smtClean="0">
                <a:latin typeface="+mj-ea"/>
                <a:ea typeface="+mj-ea"/>
              </a:rPr>
              <a:t>是進入下一個</a:t>
            </a:r>
            <a:r>
              <a:rPr lang="en-US" altLang="zh-TW" dirty="0" smtClean="0">
                <a:latin typeface="+mj-ea"/>
                <a:ea typeface="+mj-ea"/>
              </a:rPr>
              <a:t>state s‘</a:t>
            </a:r>
            <a:r>
              <a:rPr lang="zh-TW" altLang="en-US" dirty="0" smtClean="0">
                <a:latin typeface="+mj-ea"/>
                <a:ea typeface="+mj-ea"/>
              </a:rPr>
              <a:t>後所能獲得最大的</a:t>
            </a:r>
            <a:r>
              <a:rPr lang="en-US" altLang="zh-TW" dirty="0" smtClean="0">
                <a:latin typeface="+mj-ea"/>
                <a:ea typeface="+mj-ea"/>
              </a:rPr>
              <a:t>discounted reward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el-GR" altLang="zh-TW" dirty="0" smtClean="0">
                <a:latin typeface="+mj-ea"/>
                <a:ea typeface="+mj-ea"/>
              </a:rPr>
              <a:t>γ</a:t>
            </a:r>
            <a:r>
              <a:rPr lang="zh-TW" altLang="en-US" dirty="0">
                <a:latin typeface="+mj-ea"/>
                <a:ea typeface="+mj-ea"/>
              </a:rPr>
              <a:t>是衰減</a:t>
            </a:r>
            <a:r>
              <a:rPr lang="zh-TW" altLang="en-US" dirty="0" smtClean="0">
                <a:latin typeface="+mj-ea"/>
                <a:ea typeface="+mj-ea"/>
              </a:rPr>
              <a:t>係數，</a:t>
            </a:r>
            <a:r>
              <a:rPr lang="el-GR" altLang="zh-TW" dirty="0">
                <a:latin typeface="+mj-ea"/>
                <a:ea typeface="+mj-ea"/>
              </a:rPr>
              <a:t> </a:t>
            </a:r>
            <a:r>
              <a:rPr lang="el-GR" altLang="zh-TW" dirty="0" smtClean="0">
                <a:latin typeface="+mj-ea"/>
                <a:ea typeface="+mj-ea"/>
              </a:rPr>
              <a:t>γ</a:t>
            </a:r>
            <a:r>
              <a:rPr lang="zh-TW" altLang="en-US" dirty="0" smtClean="0">
                <a:latin typeface="+mj-ea"/>
                <a:ea typeface="+mj-ea"/>
              </a:rPr>
              <a:t>越低代表他比較重視當前所獲得的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el-GR" altLang="zh-TW" dirty="0" smtClean="0">
                <a:latin typeface="+mj-ea"/>
                <a:ea typeface="+mj-ea"/>
              </a:rPr>
              <a:t>α</a:t>
            </a:r>
            <a:r>
              <a:rPr lang="zh-TW" altLang="en-US" dirty="0" smtClean="0">
                <a:latin typeface="+mj-ea"/>
                <a:ea typeface="+mj-ea"/>
              </a:rPr>
              <a:t>則是新資料和舊資料的比例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89" y="3855241"/>
            <a:ext cx="66675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69848" y="1913590"/>
            <a:ext cx="10002705" cy="4096512"/>
          </a:xfrm>
        </p:spPr>
        <p:txBody>
          <a:bodyPr>
            <a:normAutofit lnSpcReduction="10000"/>
          </a:bodyPr>
          <a:lstStyle/>
          <a:p>
            <a:r>
              <a:rPr lang="zh-TW" altLang="en-US" sz="1800" dirty="0">
                <a:latin typeface="+mj-ea"/>
                <a:ea typeface="+mj-ea"/>
              </a:rPr>
              <a:t>加強式</a:t>
            </a:r>
            <a:r>
              <a:rPr lang="zh-TW" altLang="en-US" sz="1800" dirty="0" smtClean="0">
                <a:latin typeface="+mj-ea"/>
                <a:ea typeface="+mj-ea"/>
              </a:rPr>
              <a:t>學習：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　</a:t>
            </a:r>
            <a:r>
              <a:rPr lang="en-US" sz="1800" dirty="0" smtClean="0">
                <a:latin typeface="+mj-ea"/>
                <a:ea typeface="+mj-ea"/>
              </a:rPr>
              <a:t>Install :  </a:t>
            </a:r>
            <a:r>
              <a:rPr lang="en-US" sz="1800" dirty="0" err="1">
                <a:solidFill>
                  <a:srgbClr val="0070C0"/>
                </a:solidFill>
                <a:latin typeface="+mj-ea"/>
                <a:ea typeface="+mj-ea"/>
              </a:rPr>
              <a:t>conda</a:t>
            </a:r>
            <a:r>
              <a:rPr lang="en-US" sz="18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sz="1800" dirty="0" smtClean="0">
                <a:solidFill>
                  <a:srgbClr val="0070C0"/>
                </a:solidFill>
                <a:latin typeface="+mj-ea"/>
                <a:ea typeface="+mj-ea"/>
              </a:rPr>
              <a:t>install -c </a:t>
            </a:r>
            <a:r>
              <a:rPr lang="en-US" sz="1800" dirty="0" err="1">
                <a:solidFill>
                  <a:srgbClr val="0070C0"/>
                </a:solidFill>
                <a:latin typeface="+mj-ea"/>
                <a:ea typeface="+mj-ea"/>
              </a:rPr>
              <a:t>conda</a:t>
            </a:r>
            <a:r>
              <a:rPr lang="en-US" sz="1800" dirty="0">
                <a:solidFill>
                  <a:srgbClr val="0070C0"/>
                </a:solidFill>
                <a:latin typeface="+mj-ea"/>
                <a:ea typeface="+mj-ea"/>
              </a:rPr>
              <a:t>-force gym</a:t>
            </a: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　如果</a:t>
            </a:r>
            <a:r>
              <a:rPr lang="zh-TW" altLang="en-US" sz="1800" dirty="0">
                <a:latin typeface="+mj-ea"/>
                <a:ea typeface="+mj-ea"/>
              </a:rPr>
              <a:t>想實作</a:t>
            </a:r>
            <a:r>
              <a:rPr lang="en-US" altLang="zh-TW" sz="1800" dirty="0">
                <a:latin typeface="+mj-ea"/>
                <a:ea typeface="+mj-ea"/>
              </a:rPr>
              <a:t>DQN</a:t>
            </a:r>
            <a:r>
              <a:rPr lang="zh-TW" altLang="en-US" sz="1800" dirty="0">
                <a:latin typeface="+mj-ea"/>
                <a:ea typeface="+mj-ea"/>
              </a:rPr>
              <a:t>，可能需額外加裝</a:t>
            </a:r>
            <a:r>
              <a:rPr lang="en-US" altLang="zh-TW" sz="1800" dirty="0" err="1" smtClean="0">
                <a:latin typeface="+mj-ea"/>
                <a:ea typeface="+mj-ea"/>
              </a:rPr>
              <a:t>pytroch</a:t>
            </a:r>
            <a:r>
              <a:rPr lang="zh-TW" altLang="en-US" sz="1800" dirty="0" smtClean="0">
                <a:latin typeface="+mj-ea"/>
                <a:ea typeface="+mj-ea"/>
              </a:rPr>
              <a:t>：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1800" dirty="0">
                <a:latin typeface="+mj-ea"/>
                <a:ea typeface="+mj-ea"/>
              </a:rPr>
              <a:t>　</a:t>
            </a:r>
            <a:r>
              <a:rPr lang="en-US" altLang="zh-TW" sz="1800" dirty="0" smtClean="0">
                <a:latin typeface="+mj-ea"/>
                <a:ea typeface="+mj-ea"/>
              </a:rPr>
              <a:t> </a:t>
            </a:r>
            <a:r>
              <a:rPr lang="en-US" altLang="zh-TW" sz="1800" dirty="0" err="1">
                <a:solidFill>
                  <a:srgbClr val="0070C0"/>
                </a:solidFill>
                <a:latin typeface="+mj-ea"/>
                <a:ea typeface="+mj-ea"/>
              </a:rPr>
              <a:t>conda</a:t>
            </a:r>
            <a:r>
              <a:rPr lang="en-US" altLang="zh-TW" sz="1800" dirty="0">
                <a:solidFill>
                  <a:srgbClr val="0070C0"/>
                </a:solidFill>
                <a:latin typeface="+mj-ea"/>
                <a:ea typeface="+mj-ea"/>
              </a:rPr>
              <a:t> install </a:t>
            </a:r>
            <a:r>
              <a:rPr lang="en-US" altLang="zh-TW" sz="1800" dirty="0" err="1">
                <a:solidFill>
                  <a:srgbClr val="0070C0"/>
                </a:solidFill>
                <a:latin typeface="+mj-ea"/>
                <a:ea typeface="+mj-ea"/>
              </a:rPr>
              <a:t>pytorch</a:t>
            </a:r>
            <a:r>
              <a:rPr lang="en-US" altLang="zh-TW" sz="18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zh-TW" sz="1800" dirty="0" err="1">
                <a:solidFill>
                  <a:srgbClr val="0070C0"/>
                </a:solidFill>
                <a:latin typeface="+mj-ea"/>
                <a:ea typeface="+mj-ea"/>
              </a:rPr>
              <a:t>torchvision</a:t>
            </a:r>
            <a:r>
              <a:rPr lang="en-US" altLang="zh-TW" sz="18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zh-TW" sz="1800" dirty="0" err="1">
                <a:solidFill>
                  <a:srgbClr val="0070C0"/>
                </a:solidFill>
                <a:latin typeface="+mj-ea"/>
                <a:ea typeface="+mj-ea"/>
              </a:rPr>
              <a:t>torchaudio</a:t>
            </a:r>
            <a:r>
              <a:rPr lang="en-US" altLang="zh-TW" sz="1800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en-US" altLang="zh-TW" sz="1800" dirty="0" err="1">
                <a:solidFill>
                  <a:srgbClr val="0070C0"/>
                </a:solidFill>
                <a:latin typeface="+mj-ea"/>
                <a:ea typeface="+mj-ea"/>
              </a:rPr>
              <a:t>cudatoolkit</a:t>
            </a:r>
            <a:r>
              <a:rPr lang="en-US" altLang="zh-TW" sz="1800" dirty="0">
                <a:solidFill>
                  <a:srgbClr val="0070C0"/>
                </a:solidFill>
                <a:latin typeface="+mj-ea"/>
                <a:ea typeface="+mj-ea"/>
              </a:rPr>
              <a:t>=10.2 -c </a:t>
            </a:r>
            <a:r>
              <a:rPr lang="en-US" altLang="zh-TW" sz="1800" dirty="0" err="1">
                <a:solidFill>
                  <a:srgbClr val="0070C0"/>
                </a:solidFill>
                <a:latin typeface="+mj-ea"/>
                <a:ea typeface="+mj-ea"/>
              </a:rPr>
              <a:t>pytorch</a:t>
            </a:r>
            <a:endParaRPr lang="en-US" altLang="zh-TW" sz="18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　第一</a:t>
            </a:r>
            <a:r>
              <a:rPr lang="zh-TW" altLang="en-US" sz="1800" dirty="0">
                <a:latin typeface="+mj-ea"/>
                <a:ea typeface="+mj-ea"/>
              </a:rPr>
              <a:t>、二、四</a:t>
            </a:r>
            <a:r>
              <a:rPr lang="zh-TW" altLang="en-US" sz="1800" dirty="0" smtClean="0">
                <a:latin typeface="+mj-ea"/>
                <a:ea typeface="+mj-ea"/>
              </a:rPr>
              <a:t>個程式碼都是按照文章打的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　第三</a:t>
            </a:r>
            <a:r>
              <a:rPr lang="zh-TW" altLang="en-US" sz="1800" dirty="0">
                <a:latin typeface="+mj-ea"/>
                <a:ea typeface="+mj-ea"/>
              </a:rPr>
              <a:t>個後面有些許調整，會在後面</a:t>
            </a:r>
            <a:r>
              <a:rPr lang="zh-TW" altLang="en-US" sz="1800" dirty="0" smtClean="0">
                <a:latin typeface="+mj-ea"/>
                <a:ea typeface="+mj-ea"/>
              </a:rPr>
              <a:t>比較</a:t>
            </a:r>
            <a:endParaRPr lang="en-US" altLang="zh-TW" sz="1800" dirty="0" smtClean="0">
              <a:latin typeface="+mj-ea"/>
              <a:ea typeface="+mj-ea"/>
            </a:endParaRPr>
          </a:p>
          <a:p>
            <a:r>
              <a:rPr lang="en-US" altLang="zh-TW" sz="1800" dirty="0" smtClean="0">
                <a:latin typeface="+mj-ea"/>
                <a:ea typeface="+mj-ea"/>
              </a:rPr>
              <a:t>Q-learning</a:t>
            </a: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　可</a:t>
            </a:r>
            <a:r>
              <a:rPr lang="zh-TW" altLang="en-US" sz="1800" dirty="0">
                <a:latin typeface="+mj-ea"/>
                <a:ea typeface="+mj-ea"/>
              </a:rPr>
              <a:t>利用</a:t>
            </a:r>
            <a:r>
              <a:rPr lang="en-US" altLang="zh-TW" sz="1800" dirty="0">
                <a:latin typeface="+mj-ea"/>
                <a:ea typeface="+mj-ea"/>
              </a:rPr>
              <a:t>Q-table</a:t>
            </a:r>
            <a:r>
              <a:rPr lang="zh-TW" altLang="en-US" sz="1800" dirty="0" smtClean="0">
                <a:latin typeface="+mj-ea"/>
                <a:ea typeface="+mj-ea"/>
              </a:rPr>
              <a:t>或是</a:t>
            </a:r>
            <a:r>
              <a:rPr lang="en-US" altLang="zh-TW" sz="1800" dirty="0" smtClean="0">
                <a:latin typeface="+mj-ea"/>
                <a:ea typeface="+mj-ea"/>
              </a:rPr>
              <a:t>Deep Q-learning(DQN)</a:t>
            </a:r>
            <a:r>
              <a:rPr lang="zh-TW" altLang="en-US" sz="1800" dirty="0" smtClean="0">
                <a:latin typeface="+mj-ea"/>
                <a:ea typeface="+mj-ea"/>
              </a:rPr>
              <a:t>來獲得最佳</a:t>
            </a:r>
            <a:r>
              <a:rPr lang="en-US" altLang="zh-TW" sz="1800" dirty="0" smtClean="0">
                <a:latin typeface="+mj-ea"/>
                <a:ea typeface="+mj-ea"/>
              </a:rPr>
              <a:t>Q-function</a:t>
            </a: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　</a:t>
            </a:r>
            <a:r>
              <a:rPr lang="en-US" altLang="zh-TW" sz="1800" dirty="0" smtClean="0">
                <a:latin typeface="+mj-ea"/>
                <a:ea typeface="+mj-ea"/>
              </a:rPr>
              <a:t>Q-table</a:t>
            </a:r>
            <a:r>
              <a:rPr lang="zh-TW" altLang="en-US" sz="1800" dirty="0" smtClean="0">
                <a:latin typeface="+mj-ea"/>
                <a:ea typeface="+mj-ea"/>
              </a:rPr>
              <a:t>比較簡單，把</a:t>
            </a:r>
            <a:r>
              <a:rPr lang="en-US" altLang="zh-TW" sz="1800" dirty="0" smtClean="0">
                <a:latin typeface="+mj-ea"/>
                <a:ea typeface="+mj-ea"/>
              </a:rPr>
              <a:t>Q value</a:t>
            </a:r>
            <a:r>
              <a:rPr lang="zh-TW" altLang="en-US" sz="1800" dirty="0" smtClean="0">
                <a:latin typeface="+mj-ea"/>
                <a:ea typeface="+mj-ea"/>
              </a:rPr>
              <a:t>存在</a:t>
            </a:r>
            <a:r>
              <a:rPr lang="en-US" altLang="zh-TW" sz="1800" dirty="0" smtClean="0">
                <a:latin typeface="+mj-ea"/>
                <a:ea typeface="+mj-ea"/>
              </a:rPr>
              <a:t>table</a:t>
            </a:r>
            <a:r>
              <a:rPr lang="zh-TW" altLang="en-US" sz="1800" dirty="0">
                <a:latin typeface="+mj-ea"/>
                <a:ea typeface="+mj-ea"/>
              </a:rPr>
              <a:t>裡</a:t>
            </a:r>
            <a:r>
              <a:rPr lang="zh-TW" altLang="en-US" sz="1800" dirty="0" smtClean="0">
                <a:latin typeface="+mj-ea"/>
                <a:ea typeface="+mj-ea"/>
              </a:rPr>
              <a:t>，但大小有限，無法儲存</a:t>
            </a:r>
            <a:r>
              <a:rPr lang="en-US" altLang="zh-TW" sz="1800" dirty="0" smtClean="0">
                <a:latin typeface="+mj-ea"/>
                <a:ea typeface="+mj-ea"/>
              </a:rPr>
              <a:t>State</a:t>
            </a:r>
            <a:r>
              <a:rPr lang="zh-TW" altLang="en-US" sz="1800" dirty="0" smtClean="0">
                <a:latin typeface="+mj-ea"/>
                <a:ea typeface="+mj-ea"/>
              </a:rPr>
              <a:t>和</a:t>
            </a:r>
            <a:r>
              <a:rPr lang="en-US" altLang="zh-TW" sz="1800" dirty="0" smtClean="0">
                <a:latin typeface="+mj-ea"/>
                <a:ea typeface="+mj-ea"/>
              </a:rPr>
              <a:t>Action</a:t>
            </a:r>
            <a:r>
              <a:rPr lang="zh-TW" altLang="en-US" sz="1800" dirty="0" smtClean="0">
                <a:latin typeface="+mj-ea"/>
                <a:ea typeface="+mj-ea"/>
              </a:rPr>
              <a:t>過多的</a:t>
            </a:r>
            <a:r>
              <a:rPr lang="en-US" altLang="zh-TW" sz="1800" dirty="0" smtClean="0">
                <a:latin typeface="+mj-ea"/>
                <a:ea typeface="+mj-ea"/>
              </a:rPr>
              <a:t>Q-function</a:t>
            </a: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　</a:t>
            </a:r>
            <a:r>
              <a:rPr lang="en-US" altLang="zh-TW" sz="1800" dirty="0" smtClean="0">
                <a:latin typeface="+mj-ea"/>
                <a:ea typeface="+mj-ea"/>
              </a:rPr>
              <a:t>DQN</a:t>
            </a:r>
            <a:r>
              <a:rPr lang="zh-TW" altLang="en-US" sz="1800" dirty="0" smtClean="0">
                <a:latin typeface="+mj-ea"/>
                <a:ea typeface="+mj-ea"/>
              </a:rPr>
              <a:t>則不受</a:t>
            </a:r>
            <a:r>
              <a:rPr lang="en-US" altLang="zh-TW" sz="1800" dirty="0" smtClean="0">
                <a:latin typeface="+mj-ea"/>
                <a:ea typeface="+mj-ea"/>
              </a:rPr>
              <a:t>State, Action</a:t>
            </a:r>
            <a:r>
              <a:rPr lang="zh-TW" altLang="en-US" sz="1800" dirty="0" smtClean="0">
                <a:latin typeface="+mj-ea"/>
                <a:ea typeface="+mj-ea"/>
              </a:rPr>
              <a:t>等容量大小限制</a:t>
            </a:r>
            <a:endParaRPr lang="en-US" altLang="zh-TW" sz="1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11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069849" y="1913590"/>
            <a:ext cx="7276130" cy="1669195"/>
          </a:xfrm>
        </p:spPr>
        <p:txBody>
          <a:bodyPr>
            <a:normAutofit/>
          </a:bodyPr>
          <a:lstStyle/>
          <a:p>
            <a:r>
              <a:rPr lang="en-US" altLang="zh-TW" sz="1800" dirty="0" smtClean="0">
                <a:latin typeface="+mj-ea"/>
                <a:ea typeface="+mj-ea"/>
              </a:rPr>
              <a:t>In gym, “Cart-Pole V0”</a:t>
            </a: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目標：讓小車上的柱子不倒下</a:t>
            </a:r>
            <a:endParaRPr lang="en-US" altLang="zh-TW" sz="18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ea"/>
                <a:ea typeface="+mj-ea"/>
              </a:rPr>
              <a:t>倒下或是因而移動到邊界都算死亡，每個</a:t>
            </a:r>
            <a:r>
              <a:rPr lang="en-US" altLang="zh-TW" sz="1800" dirty="0" smtClean="0">
                <a:latin typeface="+mj-ea"/>
                <a:ea typeface="+mj-ea"/>
              </a:rPr>
              <a:t>step</a:t>
            </a:r>
            <a:r>
              <a:rPr lang="zh-TW" altLang="en-US" sz="1800" dirty="0" smtClean="0">
                <a:latin typeface="+mj-ea"/>
                <a:ea typeface="+mj-ea"/>
              </a:rPr>
              <a:t>都須要往左或往右，撐越多</a:t>
            </a:r>
            <a:r>
              <a:rPr lang="en-US" altLang="zh-TW" sz="1800" dirty="0" smtClean="0">
                <a:latin typeface="+mj-ea"/>
                <a:ea typeface="+mj-ea"/>
              </a:rPr>
              <a:t>step</a:t>
            </a:r>
            <a:r>
              <a:rPr lang="zh-TW" altLang="en-US" sz="1800" dirty="0" smtClean="0">
                <a:latin typeface="+mj-ea"/>
                <a:ea typeface="+mj-ea"/>
              </a:rPr>
              <a:t>越好</a:t>
            </a:r>
            <a:endParaRPr lang="en-US" altLang="zh-TW" sz="1800" dirty="0" smtClean="0"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46" y="4170007"/>
            <a:ext cx="7749956" cy="21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2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713" y="365137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8910" b="47007"/>
          <a:stretch/>
        </p:blipFill>
        <p:spPr>
          <a:xfrm>
            <a:off x="4700892" y="1537855"/>
            <a:ext cx="7236186" cy="3034145"/>
          </a:xfrm>
        </p:spPr>
      </p:pic>
      <p:sp>
        <p:nvSpPr>
          <p:cNvPr id="9" name="文字方塊 8"/>
          <p:cNvSpPr txBox="1"/>
          <p:nvPr/>
        </p:nvSpPr>
        <p:spPr>
          <a:xfrm>
            <a:off x="699168" y="3541221"/>
            <a:ext cx="400172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第</a:t>
            </a:r>
            <a:r>
              <a:rPr lang="zh-TW" altLang="en-US" dirty="0" smtClean="0">
                <a:latin typeface="+mj-ea"/>
                <a:ea typeface="+mj-ea"/>
              </a:rPr>
              <a:t>一種：動作是隨機的，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  <a:r>
              <a:rPr lang="zh-TW" altLang="en-US" dirty="0" smtClean="0">
                <a:latin typeface="+mj-ea"/>
                <a:ea typeface="+mj-ea"/>
              </a:rPr>
              <a:t>也只有簡單的０和１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儘管有儲存</a:t>
            </a:r>
            <a:r>
              <a:rPr lang="en-US" altLang="zh-TW" dirty="0">
                <a:latin typeface="+mj-ea"/>
                <a:ea typeface="+mj-ea"/>
              </a:rPr>
              <a:t>action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但並沒有用到加強式學習的概念，因為他的</a:t>
            </a:r>
            <a:r>
              <a:rPr lang="en-US" altLang="zh-TW" dirty="0" smtClean="0">
                <a:latin typeface="+mj-ea"/>
                <a:ea typeface="+mj-ea"/>
              </a:rPr>
              <a:t>action</a:t>
            </a:r>
            <a:r>
              <a:rPr lang="zh-TW" altLang="en-US" dirty="0" smtClean="0">
                <a:latin typeface="+mj-ea"/>
                <a:ea typeface="+mj-ea"/>
              </a:rPr>
              <a:t>是完全隨機的，和其他東西無關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很像我們</a:t>
            </a:r>
            <a:r>
              <a:rPr lang="zh-TW" altLang="en-US" dirty="0" smtClean="0">
                <a:latin typeface="+mj-ea"/>
                <a:ea typeface="+mj-ea"/>
              </a:rPr>
              <a:t>的</a:t>
            </a:r>
            <a:r>
              <a:rPr lang="en-US" altLang="zh-TW" dirty="0" err="1" smtClean="0">
                <a:latin typeface="+mj-ea"/>
                <a:ea typeface="+mj-ea"/>
              </a:rPr>
              <a:t>MLGame</a:t>
            </a:r>
            <a:r>
              <a:rPr lang="zh-TW" altLang="en-US" dirty="0" smtClean="0">
                <a:latin typeface="+mj-ea"/>
                <a:ea typeface="+mj-ea"/>
              </a:rPr>
              <a:t>還沒有任何</a:t>
            </a:r>
            <a:r>
              <a:rPr lang="en-US" altLang="zh-TW" dirty="0" smtClean="0">
                <a:latin typeface="+mj-ea"/>
                <a:ea typeface="+mj-ea"/>
              </a:rPr>
              <a:t>rule</a:t>
            </a:r>
            <a:r>
              <a:rPr lang="zh-TW" altLang="en-US" dirty="0" smtClean="0">
                <a:latin typeface="+mj-ea"/>
                <a:ea typeface="+mj-ea"/>
              </a:rPr>
              <a:t>就打開遊戲、或是避著眼睛走迷宮，諸如此類的感覺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945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0713" y="365137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2647" y="1537855"/>
            <a:ext cx="478231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第</a:t>
            </a:r>
            <a:r>
              <a:rPr lang="zh-TW" altLang="en-US" dirty="0">
                <a:latin typeface="+mj-ea"/>
                <a:ea typeface="+mj-ea"/>
              </a:rPr>
              <a:t>二</a:t>
            </a:r>
            <a:r>
              <a:rPr lang="zh-TW" altLang="en-US" dirty="0" smtClean="0">
                <a:latin typeface="+mj-ea"/>
                <a:ea typeface="+mj-ea"/>
              </a:rPr>
              <a:t>種：有了簡單的</a:t>
            </a:r>
            <a:r>
              <a:rPr lang="en-US" altLang="zh-TW" dirty="0" smtClean="0">
                <a:latin typeface="+mj-ea"/>
                <a:ea typeface="+mj-ea"/>
              </a:rPr>
              <a:t>policy</a:t>
            </a:r>
            <a:r>
              <a:rPr lang="zh-TW" altLang="en-US" dirty="0" smtClean="0">
                <a:latin typeface="+mj-ea"/>
                <a:ea typeface="+mj-ea"/>
              </a:rPr>
              <a:t>（判斷依據），</a:t>
            </a:r>
            <a:r>
              <a:rPr lang="en-US" altLang="zh-TW" dirty="0" smtClean="0">
                <a:latin typeface="+mj-ea"/>
                <a:ea typeface="+mj-ea"/>
              </a:rPr>
              <a:t>reward</a:t>
            </a:r>
            <a:r>
              <a:rPr lang="zh-TW" altLang="en-US" dirty="0">
                <a:latin typeface="+mj-ea"/>
                <a:ea typeface="+mj-ea"/>
              </a:rPr>
              <a:t>還是</a:t>
            </a:r>
            <a:r>
              <a:rPr lang="zh-TW" altLang="en-US" dirty="0" smtClean="0">
                <a:latin typeface="+mj-ea"/>
                <a:ea typeface="+mj-ea"/>
              </a:rPr>
              <a:t>只有簡單的０和１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是根據環境裡的某項原因去判斷的，而那項原因</a:t>
            </a:r>
            <a:r>
              <a:rPr lang="zh-TW" altLang="en-US" dirty="0" smtClean="0">
                <a:latin typeface="+mj-ea"/>
                <a:ea typeface="+mj-ea"/>
              </a:rPr>
              <a:t>是柱子的</a:t>
            </a:r>
            <a:r>
              <a:rPr lang="en-US" altLang="zh-TW" dirty="0" smtClean="0">
                <a:latin typeface="+mj-ea"/>
                <a:ea typeface="+mj-ea"/>
              </a:rPr>
              <a:t>angle</a:t>
            </a: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如果</a:t>
            </a:r>
            <a:r>
              <a:rPr lang="en-US" altLang="zh-TW" dirty="0" smtClean="0">
                <a:latin typeface="+mj-ea"/>
                <a:ea typeface="+mj-ea"/>
              </a:rPr>
              <a:t>angle&lt;0</a:t>
            </a:r>
            <a:r>
              <a:rPr lang="zh-TW" altLang="en-US" dirty="0" smtClean="0">
                <a:latin typeface="+mj-ea"/>
                <a:ea typeface="+mj-ea"/>
              </a:rPr>
              <a:t>就左移，反之則右移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>
                <a:latin typeface="+mj-ea"/>
                <a:ea typeface="+mj-ea"/>
              </a:rPr>
              <a:t>很像我們在</a:t>
            </a:r>
            <a:r>
              <a:rPr lang="en-US" altLang="zh-TW" dirty="0" err="1">
                <a:latin typeface="+mj-ea"/>
                <a:ea typeface="+mj-ea"/>
              </a:rPr>
              <a:t>MLGame</a:t>
            </a:r>
            <a:r>
              <a:rPr lang="zh-TW" altLang="en-US" dirty="0" smtClean="0">
                <a:latin typeface="+mj-ea"/>
                <a:ea typeface="+mj-ea"/>
              </a:rPr>
              <a:t>裡面剛開始會寫的</a:t>
            </a:r>
            <a:r>
              <a:rPr lang="en-US" altLang="zh-TW" dirty="0" smtClean="0">
                <a:latin typeface="+mj-ea"/>
                <a:ea typeface="+mj-ea"/>
              </a:rPr>
              <a:t>rule</a:t>
            </a:r>
            <a:r>
              <a:rPr lang="zh-TW" altLang="en-US" dirty="0" smtClean="0">
                <a:latin typeface="+mj-ea"/>
                <a:ea typeface="+mj-ea"/>
              </a:rPr>
              <a:t>，例如球在板子左邊時板子就向左移</a:t>
            </a:r>
            <a:endParaRPr lang="en-US" altLang="zh-TW" dirty="0"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dirty="0" smtClean="0">
                <a:latin typeface="+mj-ea"/>
                <a:ea typeface="+mj-ea"/>
              </a:rPr>
              <a:t>還沒有很精確，但了解原理的話有機會寫成和</a:t>
            </a:r>
            <a:r>
              <a:rPr lang="en-US" altLang="zh-TW" dirty="0" err="1" smtClean="0">
                <a:latin typeface="+mj-ea"/>
                <a:ea typeface="+mj-ea"/>
              </a:rPr>
              <a:t>MLGame</a:t>
            </a:r>
            <a:r>
              <a:rPr lang="zh-TW" altLang="en-US" dirty="0" smtClean="0">
                <a:latin typeface="+mj-ea"/>
                <a:ea typeface="+mj-ea"/>
              </a:rPr>
              <a:t>差不多精細的</a:t>
            </a:r>
            <a:r>
              <a:rPr lang="en-US" altLang="zh-TW" dirty="0" smtClean="0">
                <a:latin typeface="+mj-ea"/>
                <a:ea typeface="+mj-ea"/>
              </a:rPr>
              <a:t>rule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" r="40503" b="35599"/>
          <a:stretch/>
        </p:blipFill>
        <p:spPr>
          <a:xfrm>
            <a:off x="5602778" y="2331351"/>
            <a:ext cx="6201295" cy="3777358"/>
          </a:xfrm>
        </p:spPr>
      </p:pic>
    </p:spTree>
    <p:extLst>
      <p:ext uri="{BB962C8B-B14F-4D97-AF65-F5344CB8AC3E}">
        <p14:creationId xmlns:p14="http://schemas.microsoft.com/office/powerpoint/2010/main" val="40306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1970</TotalTime>
  <Words>1799</Words>
  <Application>Microsoft Office PowerPoint</Application>
  <PresentationFormat>寬螢幕</PresentationFormat>
  <Paragraphs>121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標楷體</vt:lpstr>
      <vt:lpstr>Microsoft JhengHei</vt:lpstr>
      <vt:lpstr>Microsoft JhengHei</vt:lpstr>
      <vt:lpstr>Arial</vt:lpstr>
      <vt:lpstr>Rockwell</vt:lpstr>
      <vt:lpstr>Rockwell Condensed</vt:lpstr>
      <vt:lpstr>Wingdings</vt:lpstr>
      <vt:lpstr>木刻字型</vt:lpstr>
      <vt:lpstr>Homework 4  Reinforcement Learning</vt:lpstr>
      <vt:lpstr>INTRODUCTION</vt:lpstr>
      <vt:lpstr>INTRODUCTION</vt:lpstr>
      <vt:lpstr>INTRODUCTION</vt:lpstr>
      <vt:lpstr>Introduction</vt:lpstr>
      <vt:lpstr>mETHOD</vt:lpstr>
      <vt:lpstr>mETHOD</vt:lpstr>
      <vt:lpstr>mETHOD</vt:lpstr>
      <vt:lpstr>mETHOD</vt:lpstr>
      <vt:lpstr>mETHOD</vt:lpstr>
      <vt:lpstr>mETHOD</vt:lpstr>
      <vt:lpstr>RESULT</vt:lpstr>
      <vt:lpstr>RESULT</vt:lpstr>
      <vt:lpstr>RESULT</vt:lpstr>
      <vt:lpstr>RESULT</vt:lpstr>
      <vt:lpstr>RESULT</vt:lpstr>
      <vt:lpstr>RESULT</vt:lpstr>
      <vt:lpstr>DISCUSSION</vt:lpstr>
      <vt:lpstr>第三種微調</vt:lpstr>
      <vt:lpstr>第三種微調</vt:lpstr>
      <vt:lpstr>第三種微調</vt:lpstr>
      <vt:lpstr>DQN可能修正方法</vt:lpstr>
      <vt:lpstr>DQN可能修正方法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auyu0408</dc:creator>
  <cp:lastModifiedBy>auyu0408</cp:lastModifiedBy>
  <cp:revision>123</cp:revision>
  <dcterms:created xsi:type="dcterms:W3CDTF">2021-03-18T16:24:12Z</dcterms:created>
  <dcterms:modified xsi:type="dcterms:W3CDTF">2021-06-07T16:38:13Z</dcterms:modified>
</cp:coreProperties>
</file>